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900" r:id="rId2"/>
    <p:sldId id="994" r:id="rId3"/>
    <p:sldId id="991" r:id="rId4"/>
    <p:sldId id="995" r:id="rId5"/>
    <p:sldId id="974" r:id="rId6"/>
    <p:sldId id="980" r:id="rId7"/>
    <p:sldId id="965" r:id="rId8"/>
    <p:sldId id="967" r:id="rId9"/>
    <p:sldId id="982" r:id="rId10"/>
    <p:sldId id="996" r:id="rId11"/>
    <p:sldId id="984" r:id="rId12"/>
    <p:sldId id="985" r:id="rId13"/>
    <p:sldId id="986" r:id="rId14"/>
    <p:sldId id="987" r:id="rId15"/>
    <p:sldId id="998" r:id="rId16"/>
    <p:sldId id="975" r:id="rId17"/>
    <p:sldId id="1003" r:id="rId18"/>
    <p:sldId id="1002" r:id="rId19"/>
    <p:sldId id="1001" r:id="rId20"/>
    <p:sldId id="972" r:id="rId21"/>
  </p:sldIdLst>
  <p:sldSz cx="12190413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1D19"/>
    <a:srgbClr val="FF6600"/>
    <a:srgbClr val="FFCC99"/>
    <a:srgbClr val="0F4D92"/>
    <a:srgbClr val="C5D1E0"/>
    <a:srgbClr val="F3F3F3"/>
    <a:srgbClr val="FF0000"/>
    <a:srgbClr val="808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89755" autoAdjust="0"/>
  </p:normalViewPr>
  <p:slideViewPr>
    <p:cSldViewPr snapToGrid="0">
      <p:cViewPr varScale="1">
        <p:scale>
          <a:sx n="101" d="100"/>
          <a:sy n="101" d="100"/>
        </p:scale>
        <p:origin x="760" y="184"/>
      </p:cViewPr>
      <p:guideLst>
        <p:guide orient="horz" pos="2160"/>
        <p:guide pos="288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8" d="100"/>
        <a:sy n="98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-2604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86A557-8001-48B9-9FF0-5C131EB5CD2C}" type="doc">
      <dgm:prSet loTypeId="urn:microsoft.com/office/officeart/2008/layout/VerticalCurved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837596E1-DDC9-414B-A46F-504896914CEB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8A9728C0-6295-4B73-A5B5-03610AD34F14}" type="parTrans" cxnId="{6325CD12-E35D-469E-9DCA-6A69740A4759}">
      <dgm:prSet/>
      <dgm:spPr/>
      <dgm:t>
        <a:bodyPr/>
        <a:lstStyle/>
        <a:p>
          <a:endParaRPr lang="zh-CN" altLang="en-US"/>
        </a:p>
      </dgm:t>
    </dgm:pt>
    <dgm:pt modelId="{8718F8B3-7256-404A-B691-AB4C0AA26CAA}" type="sibTrans" cxnId="{6325CD12-E35D-469E-9DCA-6A69740A4759}">
      <dgm:prSet/>
      <dgm:spPr/>
      <dgm:t>
        <a:bodyPr/>
        <a:lstStyle/>
        <a:p>
          <a:endParaRPr lang="zh-CN" altLang="en-US"/>
        </a:p>
      </dgm:t>
    </dgm:pt>
    <dgm:pt modelId="{48DEC5B6-AB66-41FD-875C-35B9D9626455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6A676D29-21CB-472F-AAD5-CA58BCB94B91}" type="parTrans" cxnId="{B0B873FB-E043-4BC3-A152-57540936ED58}">
      <dgm:prSet/>
      <dgm:spPr/>
      <dgm:t>
        <a:bodyPr/>
        <a:lstStyle/>
        <a:p>
          <a:endParaRPr lang="zh-CN" altLang="en-US"/>
        </a:p>
      </dgm:t>
    </dgm:pt>
    <dgm:pt modelId="{780FB4F7-F235-422C-9B4F-B52DFCBFC2F1}" type="sibTrans" cxnId="{B0B873FB-E043-4BC3-A152-57540936ED58}">
      <dgm:prSet/>
      <dgm:spPr/>
      <dgm:t>
        <a:bodyPr/>
        <a:lstStyle/>
        <a:p>
          <a:endParaRPr lang="zh-CN" altLang="en-US"/>
        </a:p>
      </dgm:t>
    </dgm:pt>
    <dgm:pt modelId="{98437EF3-6584-46FD-AEAB-31A0E93A3AD9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F43E342F-3E8D-4805-B9FC-77A1B4DDAACF}" type="parTrans" cxnId="{4A31425D-1C77-4601-8F88-FD293945D4DD}">
      <dgm:prSet/>
      <dgm:spPr/>
      <dgm:t>
        <a:bodyPr/>
        <a:lstStyle/>
        <a:p>
          <a:endParaRPr lang="zh-CN" altLang="en-US"/>
        </a:p>
      </dgm:t>
    </dgm:pt>
    <dgm:pt modelId="{E807263D-0CFB-42FC-965A-8250A207FB7B}" type="sibTrans" cxnId="{4A31425D-1C77-4601-8F88-FD293945D4DD}">
      <dgm:prSet/>
      <dgm:spPr/>
      <dgm:t>
        <a:bodyPr/>
        <a:lstStyle/>
        <a:p>
          <a:endParaRPr lang="zh-CN" altLang="en-US"/>
        </a:p>
      </dgm:t>
    </dgm:pt>
    <dgm:pt modelId="{86E025B7-1E52-4461-AFF9-9B0C8683C75D}" type="pres">
      <dgm:prSet presAssocID="{CA86A557-8001-48B9-9FF0-5C131EB5CD2C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ABD194B3-48A6-4C36-8DB1-6EDEE47C62BE}" type="pres">
      <dgm:prSet presAssocID="{CA86A557-8001-48B9-9FF0-5C131EB5CD2C}" presName="Name1" presStyleCnt="0"/>
      <dgm:spPr/>
    </dgm:pt>
    <dgm:pt modelId="{C9A6D096-9681-48E1-8BA8-6B1851E84436}" type="pres">
      <dgm:prSet presAssocID="{CA86A557-8001-48B9-9FF0-5C131EB5CD2C}" presName="cycle" presStyleCnt="0"/>
      <dgm:spPr/>
    </dgm:pt>
    <dgm:pt modelId="{3C25E288-AD55-487B-961A-01A82940F8C9}" type="pres">
      <dgm:prSet presAssocID="{CA86A557-8001-48B9-9FF0-5C131EB5CD2C}" presName="srcNode" presStyleLbl="node1" presStyleIdx="0" presStyleCnt="3"/>
      <dgm:spPr/>
    </dgm:pt>
    <dgm:pt modelId="{7188616A-1392-486E-998D-C409DBC60393}" type="pres">
      <dgm:prSet presAssocID="{CA86A557-8001-48B9-9FF0-5C131EB5CD2C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387C0AEF-7F17-4A67-9CBD-52C4B4BD6423}" type="pres">
      <dgm:prSet presAssocID="{CA86A557-8001-48B9-9FF0-5C131EB5CD2C}" presName="extraNode" presStyleLbl="node1" presStyleIdx="0" presStyleCnt="3"/>
      <dgm:spPr/>
    </dgm:pt>
    <dgm:pt modelId="{A087E9D1-91E1-4811-8CE5-1BFA68D28B74}" type="pres">
      <dgm:prSet presAssocID="{CA86A557-8001-48B9-9FF0-5C131EB5CD2C}" presName="dstNode" presStyleLbl="node1" presStyleIdx="0" presStyleCnt="3"/>
      <dgm:spPr/>
    </dgm:pt>
    <dgm:pt modelId="{43B5B088-7B1A-41BC-9825-EE6772745AD2}" type="pres">
      <dgm:prSet presAssocID="{837596E1-DDC9-414B-A46F-504896914CEB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39E79F8-B94A-4E71-B4E2-17B90E95A081}" type="pres">
      <dgm:prSet presAssocID="{837596E1-DDC9-414B-A46F-504896914CEB}" presName="accent_1" presStyleCnt="0"/>
      <dgm:spPr/>
    </dgm:pt>
    <dgm:pt modelId="{6ACBAB29-8052-4D31-87EC-7CEAFF02BA42}" type="pres">
      <dgm:prSet presAssocID="{837596E1-DDC9-414B-A46F-504896914CEB}" presName="accentRepeatNode" presStyleLbl="solidFgAcc1" presStyleIdx="0" presStyleCnt="3"/>
      <dgm:spPr/>
    </dgm:pt>
    <dgm:pt modelId="{B2E435FA-0421-4863-9D87-2E53B7C493CF}" type="pres">
      <dgm:prSet presAssocID="{48DEC5B6-AB66-41FD-875C-35B9D9626455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7A1952-1FEA-458E-960E-26BC68A00983}" type="pres">
      <dgm:prSet presAssocID="{48DEC5B6-AB66-41FD-875C-35B9D9626455}" presName="accent_2" presStyleCnt="0"/>
      <dgm:spPr/>
    </dgm:pt>
    <dgm:pt modelId="{684313DE-6DCD-4E1C-83F9-EED8963ADA15}" type="pres">
      <dgm:prSet presAssocID="{48DEC5B6-AB66-41FD-875C-35B9D9626455}" presName="accentRepeatNode" presStyleLbl="solidFgAcc1" presStyleIdx="1" presStyleCnt="3"/>
      <dgm:spPr/>
    </dgm:pt>
    <dgm:pt modelId="{7B33EB36-8203-4A3C-83CF-3669E0EE59B1}" type="pres">
      <dgm:prSet presAssocID="{98437EF3-6584-46FD-AEAB-31A0E93A3AD9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340D7B5-F94B-4595-B719-3020E9320282}" type="pres">
      <dgm:prSet presAssocID="{98437EF3-6584-46FD-AEAB-31A0E93A3AD9}" presName="accent_3" presStyleCnt="0"/>
      <dgm:spPr/>
    </dgm:pt>
    <dgm:pt modelId="{F8D81291-1374-4CE7-B95E-FDA177BEF1AC}" type="pres">
      <dgm:prSet presAssocID="{98437EF3-6584-46FD-AEAB-31A0E93A3AD9}" presName="accentRepeatNode" presStyleLbl="solidFgAcc1" presStyleIdx="2" presStyleCnt="3"/>
      <dgm:spPr/>
    </dgm:pt>
  </dgm:ptLst>
  <dgm:cxnLst>
    <dgm:cxn modelId="{5ECE7CB1-F2EF-40A2-BC47-B2C67B49FBC5}" type="presOf" srcId="{8718F8B3-7256-404A-B691-AB4C0AA26CAA}" destId="{7188616A-1392-486E-998D-C409DBC60393}" srcOrd="0" destOrd="0" presId="urn:microsoft.com/office/officeart/2008/layout/VerticalCurvedList"/>
    <dgm:cxn modelId="{B5D3371E-F7D4-4FE4-BE03-F50BA94F178C}" type="presOf" srcId="{837596E1-DDC9-414B-A46F-504896914CEB}" destId="{43B5B088-7B1A-41BC-9825-EE6772745AD2}" srcOrd="0" destOrd="0" presId="urn:microsoft.com/office/officeart/2008/layout/VerticalCurvedList"/>
    <dgm:cxn modelId="{F10DF4B9-A206-4AC8-8FA2-E006276299A3}" type="presOf" srcId="{48DEC5B6-AB66-41FD-875C-35B9D9626455}" destId="{B2E435FA-0421-4863-9D87-2E53B7C493CF}" srcOrd="0" destOrd="0" presId="urn:microsoft.com/office/officeart/2008/layout/VerticalCurvedList"/>
    <dgm:cxn modelId="{753F5167-E644-4EF7-A3B2-854CB3A56E3F}" type="presOf" srcId="{CA86A557-8001-48B9-9FF0-5C131EB5CD2C}" destId="{86E025B7-1E52-4461-AFF9-9B0C8683C75D}" srcOrd="0" destOrd="0" presId="urn:microsoft.com/office/officeart/2008/layout/VerticalCurvedList"/>
    <dgm:cxn modelId="{4499EA82-3CA7-4288-9C91-CD00BD9EFD6D}" type="presOf" srcId="{98437EF3-6584-46FD-AEAB-31A0E93A3AD9}" destId="{7B33EB36-8203-4A3C-83CF-3669E0EE59B1}" srcOrd="0" destOrd="0" presId="urn:microsoft.com/office/officeart/2008/layout/VerticalCurvedList"/>
    <dgm:cxn modelId="{B0B873FB-E043-4BC3-A152-57540936ED58}" srcId="{CA86A557-8001-48B9-9FF0-5C131EB5CD2C}" destId="{48DEC5B6-AB66-41FD-875C-35B9D9626455}" srcOrd="1" destOrd="0" parTransId="{6A676D29-21CB-472F-AAD5-CA58BCB94B91}" sibTransId="{780FB4F7-F235-422C-9B4F-B52DFCBFC2F1}"/>
    <dgm:cxn modelId="{4A31425D-1C77-4601-8F88-FD293945D4DD}" srcId="{CA86A557-8001-48B9-9FF0-5C131EB5CD2C}" destId="{98437EF3-6584-46FD-AEAB-31A0E93A3AD9}" srcOrd="2" destOrd="0" parTransId="{F43E342F-3E8D-4805-B9FC-77A1B4DDAACF}" sibTransId="{E807263D-0CFB-42FC-965A-8250A207FB7B}"/>
    <dgm:cxn modelId="{6325CD12-E35D-469E-9DCA-6A69740A4759}" srcId="{CA86A557-8001-48B9-9FF0-5C131EB5CD2C}" destId="{837596E1-DDC9-414B-A46F-504896914CEB}" srcOrd="0" destOrd="0" parTransId="{8A9728C0-6295-4B73-A5B5-03610AD34F14}" sibTransId="{8718F8B3-7256-404A-B691-AB4C0AA26CAA}"/>
    <dgm:cxn modelId="{D8B8686F-F15D-4E34-AFF5-0FB3256EB351}" type="presParOf" srcId="{86E025B7-1E52-4461-AFF9-9B0C8683C75D}" destId="{ABD194B3-48A6-4C36-8DB1-6EDEE47C62BE}" srcOrd="0" destOrd="0" presId="urn:microsoft.com/office/officeart/2008/layout/VerticalCurvedList"/>
    <dgm:cxn modelId="{9F8A0294-4A76-41B2-BE22-E2BF5BBE563A}" type="presParOf" srcId="{ABD194B3-48A6-4C36-8DB1-6EDEE47C62BE}" destId="{C9A6D096-9681-48E1-8BA8-6B1851E84436}" srcOrd="0" destOrd="0" presId="urn:microsoft.com/office/officeart/2008/layout/VerticalCurvedList"/>
    <dgm:cxn modelId="{013C0753-1A3B-4907-90BA-78A1948C7286}" type="presParOf" srcId="{C9A6D096-9681-48E1-8BA8-6B1851E84436}" destId="{3C25E288-AD55-487B-961A-01A82940F8C9}" srcOrd="0" destOrd="0" presId="urn:microsoft.com/office/officeart/2008/layout/VerticalCurvedList"/>
    <dgm:cxn modelId="{EC6BB9BC-8A21-4924-B966-C4BE6FC66F5F}" type="presParOf" srcId="{C9A6D096-9681-48E1-8BA8-6B1851E84436}" destId="{7188616A-1392-486E-998D-C409DBC60393}" srcOrd="1" destOrd="0" presId="urn:microsoft.com/office/officeart/2008/layout/VerticalCurvedList"/>
    <dgm:cxn modelId="{84256009-F1F3-48C2-B605-516C763A1DCD}" type="presParOf" srcId="{C9A6D096-9681-48E1-8BA8-6B1851E84436}" destId="{387C0AEF-7F17-4A67-9CBD-52C4B4BD6423}" srcOrd="2" destOrd="0" presId="urn:microsoft.com/office/officeart/2008/layout/VerticalCurvedList"/>
    <dgm:cxn modelId="{8A6C806E-FA98-4248-A302-A2A05FCCA0AA}" type="presParOf" srcId="{C9A6D096-9681-48E1-8BA8-6B1851E84436}" destId="{A087E9D1-91E1-4811-8CE5-1BFA68D28B74}" srcOrd="3" destOrd="0" presId="urn:microsoft.com/office/officeart/2008/layout/VerticalCurvedList"/>
    <dgm:cxn modelId="{CEE92E11-936A-4BA2-B96D-CEE8AA1B9C39}" type="presParOf" srcId="{ABD194B3-48A6-4C36-8DB1-6EDEE47C62BE}" destId="{43B5B088-7B1A-41BC-9825-EE6772745AD2}" srcOrd="1" destOrd="0" presId="urn:microsoft.com/office/officeart/2008/layout/VerticalCurvedList"/>
    <dgm:cxn modelId="{D11CE189-504C-4DAC-92E8-A8A715A3A0C2}" type="presParOf" srcId="{ABD194B3-48A6-4C36-8DB1-6EDEE47C62BE}" destId="{139E79F8-B94A-4E71-B4E2-17B90E95A081}" srcOrd="2" destOrd="0" presId="urn:microsoft.com/office/officeart/2008/layout/VerticalCurvedList"/>
    <dgm:cxn modelId="{0A4D4871-00CF-41E2-AE9C-0B5BFA7651CB}" type="presParOf" srcId="{139E79F8-B94A-4E71-B4E2-17B90E95A081}" destId="{6ACBAB29-8052-4D31-87EC-7CEAFF02BA42}" srcOrd="0" destOrd="0" presId="urn:microsoft.com/office/officeart/2008/layout/VerticalCurvedList"/>
    <dgm:cxn modelId="{6B988B9B-4BBF-4D49-BCBC-28902B423D12}" type="presParOf" srcId="{ABD194B3-48A6-4C36-8DB1-6EDEE47C62BE}" destId="{B2E435FA-0421-4863-9D87-2E53B7C493CF}" srcOrd="3" destOrd="0" presId="urn:microsoft.com/office/officeart/2008/layout/VerticalCurvedList"/>
    <dgm:cxn modelId="{E67F0E8B-967B-4FE1-AA5B-FAA6B65F5ACA}" type="presParOf" srcId="{ABD194B3-48A6-4C36-8DB1-6EDEE47C62BE}" destId="{4A7A1952-1FEA-458E-960E-26BC68A00983}" srcOrd="4" destOrd="0" presId="urn:microsoft.com/office/officeart/2008/layout/VerticalCurvedList"/>
    <dgm:cxn modelId="{EACBD78A-81DC-461A-9514-ED8E1F20C423}" type="presParOf" srcId="{4A7A1952-1FEA-458E-960E-26BC68A00983}" destId="{684313DE-6DCD-4E1C-83F9-EED8963ADA15}" srcOrd="0" destOrd="0" presId="urn:microsoft.com/office/officeart/2008/layout/VerticalCurvedList"/>
    <dgm:cxn modelId="{C68CB11C-4CC2-415E-A566-88F71F579A09}" type="presParOf" srcId="{ABD194B3-48A6-4C36-8DB1-6EDEE47C62BE}" destId="{7B33EB36-8203-4A3C-83CF-3669E0EE59B1}" srcOrd="5" destOrd="0" presId="urn:microsoft.com/office/officeart/2008/layout/VerticalCurvedList"/>
    <dgm:cxn modelId="{DB1183CF-273F-4436-8E11-C5E87AF6C3DF}" type="presParOf" srcId="{ABD194B3-48A6-4C36-8DB1-6EDEE47C62BE}" destId="{6340D7B5-F94B-4595-B719-3020E9320282}" srcOrd="6" destOrd="0" presId="urn:microsoft.com/office/officeart/2008/layout/VerticalCurvedList"/>
    <dgm:cxn modelId="{7A1ABC81-D8DB-4A53-A0EC-046040FE15F0}" type="presParOf" srcId="{6340D7B5-F94B-4595-B719-3020E9320282}" destId="{F8D81291-1374-4CE7-B95E-FDA177BEF1A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C762F6-3EA4-491B-8B7E-74955BE3FB03}" type="doc">
      <dgm:prSet loTypeId="urn:microsoft.com/office/officeart/2005/8/layout/hList3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D143B3E8-F912-453B-AD22-331E496F3035}">
      <dgm:prSet phldrT="[文本]" custT="1"/>
      <dgm:spPr/>
      <dgm:t>
        <a:bodyPr/>
        <a:lstStyle/>
        <a:p>
          <a:endParaRPr lang="zh-CN" altLang="en-US" sz="2800" dirty="0"/>
        </a:p>
      </dgm:t>
    </dgm:pt>
    <dgm:pt modelId="{FB9B17CD-1200-4786-89ED-7F0ED9B866D7}" type="parTrans" cxnId="{7D79F025-98F5-467F-85F3-2509EC74C02F}">
      <dgm:prSet/>
      <dgm:spPr/>
      <dgm:t>
        <a:bodyPr/>
        <a:lstStyle/>
        <a:p>
          <a:endParaRPr lang="zh-CN" altLang="en-US"/>
        </a:p>
      </dgm:t>
    </dgm:pt>
    <dgm:pt modelId="{05C6E890-1947-4D40-B5BA-3B7BC35B1685}" type="sibTrans" cxnId="{7D79F025-98F5-467F-85F3-2509EC74C02F}">
      <dgm:prSet/>
      <dgm:spPr/>
      <dgm:t>
        <a:bodyPr/>
        <a:lstStyle/>
        <a:p>
          <a:endParaRPr lang="zh-CN" altLang="en-US"/>
        </a:p>
      </dgm:t>
    </dgm:pt>
    <dgm:pt modelId="{C56F3882-F441-48F3-AC14-5AED23F7F597}">
      <dgm:prSet phldrT="[文本]" custT="1"/>
      <dgm:spPr/>
      <dgm:t>
        <a:bodyPr anchor="t"/>
        <a:lstStyle/>
        <a:p>
          <a:pPr algn="l"/>
          <a:endParaRPr lang="zh-CN" altLang="en-US" sz="2400" dirty="0"/>
        </a:p>
      </dgm:t>
    </dgm:pt>
    <dgm:pt modelId="{0F51D985-31E1-4546-87BA-33B0C9295146}" type="parTrans" cxnId="{E0A8D80A-6CFB-4484-8CDD-96A9C30C77E9}">
      <dgm:prSet/>
      <dgm:spPr/>
      <dgm:t>
        <a:bodyPr/>
        <a:lstStyle/>
        <a:p>
          <a:endParaRPr lang="zh-CN" altLang="en-US"/>
        </a:p>
      </dgm:t>
    </dgm:pt>
    <dgm:pt modelId="{764CCC5A-8DC9-419B-87F0-D12B3E6E74BB}" type="sibTrans" cxnId="{E0A8D80A-6CFB-4484-8CDD-96A9C30C77E9}">
      <dgm:prSet/>
      <dgm:spPr/>
      <dgm:t>
        <a:bodyPr/>
        <a:lstStyle/>
        <a:p>
          <a:endParaRPr lang="zh-CN" altLang="en-US"/>
        </a:p>
      </dgm:t>
    </dgm:pt>
    <dgm:pt modelId="{F970CF20-7F1F-4359-BC15-E0736CB19221}">
      <dgm:prSet phldrT="[文本]" custT="1"/>
      <dgm:spPr/>
      <dgm:t>
        <a:bodyPr anchor="t"/>
        <a:lstStyle/>
        <a:p>
          <a:pPr algn="l"/>
          <a:endParaRPr lang="zh-CN" altLang="en-US" sz="2400" dirty="0"/>
        </a:p>
      </dgm:t>
    </dgm:pt>
    <dgm:pt modelId="{BFC27986-3B93-4878-9959-4CC02ADE790F}" type="parTrans" cxnId="{9E291646-2B54-4784-B9DB-F6E8AE9A67A0}">
      <dgm:prSet/>
      <dgm:spPr/>
      <dgm:t>
        <a:bodyPr/>
        <a:lstStyle/>
        <a:p>
          <a:endParaRPr lang="zh-CN" altLang="en-US"/>
        </a:p>
      </dgm:t>
    </dgm:pt>
    <dgm:pt modelId="{E8567A59-46C3-4E29-B279-477331ADC597}" type="sibTrans" cxnId="{9E291646-2B54-4784-B9DB-F6E8AE9A67A0}">
      <dgm:prSet/>
      <dgm:spPr/>
      <dgm:t>
        <a:bodyPr/>
        <a:lstStyle/>
        <a:p>
          <a:endParaRPr lang="zh-CN" altLang="en-US"/>
        </a:p>
      </dgm:t>
    </dgm:pt>
    <dgm:pt modelId="{615DEB23-0DE8-45B7-BA9C-7E4F0BFCD3EC}">
      <dgm:prSet phldrT="[文本]" custT="1"/>
      <dgm:spPr/>
      <dgm:t>
        <a:bodyPr anchor="t"/>
        <a:lstStyle/>
        <a:p>
          <a:pPr algn="l" rtl="0"/>
          <a:endParaRPr lang="zh-CN" altLang="en-US" sz="2400" dirty="0"/>
        </a:p>
      </dgm:t>
    </dgm:pt>
    <dgm:pt modelId="{D3F481AA-B34E-4514-9932-7F9E067EDBF6}" type="parTrans" cxnId="{05C5D303-66FE-49BD-90DC-5785DB843189}">
      <dgm:prSet/>
      <dgm:spPr/>
      <dgm:t>
        <a:bodyPr/>
        <a:lstStyle/>
        <a:p>
          <a:endParaRPr lang="zh-CN" altLang="en-US"/>
        </a:p>
      </dgm:t>
    </dgm:pt>
    <dgm:pt modelId="{DF70E0E3-2B0E-4107-8EA2-5E1F67A1C838}" type="sibTrans" cxnId="{05C5D303-66FE-49BD-90DC-5785DB843189}">
      <dgm:prSet/>
      <dgm:spPr/>
      <dgm:t>
        <a:bodyPr/>
        <a:lstStyle/>
        <a:p>
          <a:endParaRPr lang="zh-CN" altLang="en-US"/>
        </a:p>
      </dgm:t>
    </dgm:pt>
    <dgm:pt modelId="{146C0547-E135-4A56-9A29-4A3EE029125B}">
      <dgm:prSet phldrT="[文本]" custT="1"/>
      <dgm:spPr/>
      <dgm:t>
        <a:bodyPr anchor="t"/>
        <a:lstStyle/>
        <a:p>
          <a:pPr algn="l" rtl="0"/>
          <a:endParaRPr lang="zh-CN" altLang="en-US" sz="2400" dirty="0"/>
        </a:p>
      </dgm:t>
    </dgm:pt>
    <dgm:pt modelId="{6282EA2E-7281-4F3F-82AE-B77DB8DD48F1}" type="parTrans" cxnId="{1D229BCB-C40A-4EB0-BE0E-FF3DA83C6D7A}">
      <dgm:prSet/>
      <dgm:spPr/>
      <dgm:t>
        <a:bodyPr/>
        <a:lstStyle/>
        <a:p>
          <a:endParaRPr lang="zh-CN" altLang="en-US"/>
        </a:p>
      </dgm:t>
    </dgm:pt>
    <dgm:pt modelId="{EF9B2318-8087-493C-BA07-2539A40055C3}" type="sibTrans" cxnId="{1D229BCB-C40A-4EB0-BE0E-FF3DA83C6D7A}">
      <dgm:prSet/>
      <dgm:spPr/>
      <dgm:t>
        <a:bodyPr/>
        <a:lstStyle/>
        <a:p>
          <a:endParaRPr lang="zh-CN" altLang="en-US"/>
        </a:p>
      </dgm:t>
    </dgm:pt>
    <dgm:pt modelId="{BD379F7A-A832-487C-9A5E-AE750E6D688B}">
      <dgm:prSet custT="1"/>
      <dgm:spPr/>
      <dgm:t>
        <a:bodyPr anchor="t"/>
        <a:lstStyle/>
        <a:p>
          <a:pPr algn="l"/>
          <a:endParaRPr lang="en-US" altLang="zh-CN" sz="2400" dirty="0" smtClean="0"/>
        </a:p>
      </dgm:t>
    </dgm:pt>
    <dgm:pt modelId="{7C74DBFB-6E1B-429F-817C-FE4487BABE50}" type="parTrans" cxnId="{2A842930-C769-445F-B97F-F475410380A0}">
      <dgm:prSet/>
      <dgm:spPr/>
      <dgm:t>
        <a:bodyPr/>
        <a:lstStyle/>
        <a:p>
          <a:endParaRPr lang="zh-CN" altLang="en-US"/>
        </a:p>
      </dgm:t>
    </dgm:pt>
    <dgm:pt modelId="{7D44E366-8FC7-4FFC-8AB0-CE4ECC72B3B5}" type="sibTrans" cxnId="{2A842930-C769-445F-B97F-F475410380A0}">
      <dgm:prSet/>
      <dgm:spPr/>
      <dgm:t>
        <a:bodyPr/>
        <a:lstStyle/>
        <a:p>
          <a:endParaRPr lang="zh-CN" altLang="en-US"/>
        </a:p>
      </dgm:t>
    </dgm:pt>
    <dgm:pt modelId="{4743CA55-6F76-468F-BABF-F27661F89171}" type="pres">
      <dgm:prSet presAssocID="{40C762F6-3EA4-491B-8B7E-74955BE3FB03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CB7FD2AB-786A-4BA0-94B8-73FB12FF2ADA}" type="pres">
      <dgm:prSet presAssocID="{D143B3E8-F912-453B-AD22-331E496F3035}" presName="roof" presStyleLbl="dkBgShp" presStyleIdx="0" presStyleCnt="2" custScaleY="55494"/>
      <dgm:spPr/>
      <dgm:t>
        <a:bodyPr/>
        <a:lstStyle/>
        <a:p>
          <a:endParaRPr lang="zh-CN" altLang="en-US"/>
        </a:p>
      </dgm:t>
    </dgm:pt>
    <dgm:pt modelId="{8DDAF652-6E25-4A93-877C-102400E70835}" type="pres">
      <dgm:prSet presAssocID="{D143B3E8-F912-453B-AD22-331E496F3035}" presName="pillars" presStyleCnt="0"/>
      <dgm:spPr/>
    </dgm:pt>
    <dgm:pt modelId="{437BA233-CB0E-4F40-9F13-707705429C6B}" type="pres">
      <dgm:prSet presAssocID="{D143B3E8-F912-453B-AD22-331E496F3035}" presName="pillar1" presStyleLbl="node1" presStyleIdx="0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44609D-052E-425B-BFB2-31D82C857EC2}" type="pres">
      <dgm:prSet presAssocID="{146C0547-E135-4A56-9A29-4A3EE029125B}" presName="pillarX" presStyleLbl="node1" presStyleIdx="1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F2BF918-63D4-471B-AC37-CBFCAEEFE5F3}" type="pres">
      <dgm:prSet presAssocID="{615DEB23-0DE8-45B7-BA9C-7E4F0BFCD3EC}" presName="pillarX" presStyleLbl="node1" presStyleIdx="2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1BACF6A-F16C-4F64-9155-ACFDF2449BD7}" type="pres">
      <dgm:prSet presAssocID="{F970CF20-7F1F-4359-BC15-E0736CB19221}" presName="pillarX" presStyleLbl="node1" presStyleIdx="3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E42C1B-A935-4212-9191-1B9B0A64F3C8}" type="pres">
      <dgm:prSet presAssocID="{BD379F7A-A832-487C-9A5E-AE750E6D688B}" presName="pillarX" presStyleLbl="node1" presStyleIdx="4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D5008A4-269E-4CA3-BA87-F2C8948DCC4C}" type="pres">
      <dgm:prSet presAssocID="{D143B3E8-F912-453B-AD22-331E496F3035}" presName="base" presStyleLbl="dkBgShp" presStyleIdx="1" presStyleCnt="2"/>
      <dgm:spPr/>
    </dgm:pt>
  </dgm:ptLst>
  <dgm:cxnLst>
    <dgm:cxn modelId="{9E291646-2B54-4784-B9DB-F6E8AE9A67A0}" srcId="{D143B3E8-F912-453B-AD22-331E496F3035}" destId="{F970CF20-7F1F-4359-BC15-E0736CB19221}" srcOrd="3" destOrd="0" parTransId="{BFC27986-3B93-4878-9959-4CC02ADE790F}" sibTransId="{E8567A59-46C3-4E29-B279-477331ADC597}"/>
    <dgm:cxn modelId="{E0A8D80A-6CFB-4484-8CDD-96A9C30C77E9}" srcId="{D143B3E8-F912-453B-AD22-331E496F3035}" destId="{C56F3882-F441-48F3-AC14-5AED23F7F597}" srcOrd="0" destOrd="0" parTransId="{0F51D985-31E1-4546-87BA-33B0C9295146}" sibTransId="{764CCC5A-8DC9-419B-87F0-D12B3E6E74BB}"/>
    <dgm:cxn modelId="{5CE9A48F-C3F2-4411-8BB0-EBCF4F114B12}" type="presOf" srcId="{F970CF20-7F1F-4359-BC15-E0736CB19221}" destId="{61BACF6A-F16C-4F64-9155-ACFDF2449BD7}" srcOrd="0" destOrd="0" presId="urn:microsoft.com/office/officeart/2005/8/layout/hList3"/>
    <dgm:cxn modelId="{1D229BCB-C40A-4EB0-BE0E-FF3DA83C6D7A}" srcId="{D143B3E8-F912-453B-AD22-331E496F3035}" destId="{146C0547-E135-4A56-9A29-4A3EE029125B}" srcOrd="1" destOrd="0" parTransId="{6282EA2E-7281-4F3F-82AE-B77DB8DD48F1}" sibTransId="{EF9B2318-8087-493C-BA07-2539A40055C3}"/>
    <dgm:cxn modelId="{5D13F949-88A2-44F7-AA4D-E3FF3728707B}" type="presOf" srcId="{C56F3882-F441-48F3-AC14-5AED23F7F597}" destId="{437BA233-CB0E-4F40-9F13-707705429C6B}" srcOrd="0" destOrd="0" presId="urn:microsoft.com/office/officeart/2005/8/layout/hList3"/>
    <dgm:cxn modelId="{1A7CDF0D-1746-40CC-B1DF-AAE5F876C6D1}" type="presOf" srcId="{D143B3E8-F912-453B-AD22-331E496F3035}" destId="{CB7FD2AB-786A-4BA0-94B8-73FB12FF2ADA}" srcOrd="0" destOrd="0" presId="urn:microsoft.com/office/officeart/2005/8/layout/hList3"/>
    <dgm:cxn modelId="{05C5D303-66FE-49BD-90DC-5785DB843189}" srcId="{D143B3E8-F912-453B-AD22-331E496F3035}" destId="{615DEB23-0DE8-45B7-BA9C-7E4F0BFCD3EC}" srcOrd="2" destOrd="0" parTransId="{D3F481AA-B34E-4514-9932-7F9E067EDBF6}" sibTransId="{DF70E0E3-2B0E-4107-8EA2-5E1F67A1C838}"/>
    <dgm:cxn modelId="{2A842930-C769-445F-B97F-F475410380A0}" srcId="{D143B3E8-F912-453B-AD22-331E496F3035}" destId="{BD379F7A-A832-487C-9A5E-AE750E6D688B}" srcOrd="4" destOrd="0" parTransId="{7C74DBFB-6E1B-429F-817C-FE4487BABE50}" sibTransId="{7D44E366-8FC7-4FFC-8AB0-CE4ECC72B3B5}"/>
    <dgm:cxn modelId="{7D79F025-98F5-467F-85F3-2509EC74C02F}" srcId="{40C762F6-3EA4-491B-8B7E-74955BE3FB03}" destId="{D143B3E8-F912-453B-AD22-331E496F3035}" srcOrd="0" destOrd="0" parTransId="{FB9B17CD-1200-4786-89ED-7F0ED9B866D7}" sibTransId="{05C6E890-1947-4D40-B5BA-3B7BC35B1685}"/>
    <dgm:cxn modelId="{84C03423-1328-4406-AEE7-9B14C27124B0}" type="presOf" srcId="{615DEB23-0DE8-45B7-BA9C-7E4F0BFCD3EC}" destId="{AF2BF918-63D4-471B-AC37-CBFCAEEFE5F3}" srcOrd="0" destOrd="0" presId="urn:microsoft.com/office/officeart/2005/8/layout/hList3"/>
    <dgm:cxn modelId="{0359B466-D601-4438-BCFF-A7EEB5BB8EAB}" type="presOf" srcId="{BD379F7A-A832-487C-9A5E-AE750E6D688B}" destId="{B3E42C1B-A935-4212-9191-1B9B0A64F3C8}" srcOrd="0" destOrd="0" presId="urn:microsoft.com/office/officeart/2005/8/layout/hList3"/>
    <dgm:cxn modelId="{F92EE513-35B1-481E-8092-4EA661B044C3}" type="presOf" srcId="{146C0547-E135-4A56-9A29-4A3EE029125B}" destId="{3544609D-052E-425B-BFB2-31D82C857EC2}" srcOrd="0" destOrd="0" presId="urn:microsoft.com/office/officeart/2005/8/layout/hList3"/>
    <dgm:cxn modelId="{3B9B1E1F-FFE7-4A33-9582-722CF08F89AD}" type="presOf" srcId="{40C762F6-3EA4-491B-8B7E-74955BE3FB03}" destId="{4743CA55-6F76-468F-BABF-F27661F89171}" srcOrd="0" destOrd="0" presId="urn:microsoft.com/office/officeart/2005/8/layout/hList3"/>
    <dgm:cxn modelId="{B558B354-41BA-4353-B50B-64D7A29CDE41}" type="presParOf" srcId="{4743CA55-6F76-468F-BABF-F27661F89171}" destId="{CB7FD2AB-786A-4BA0-94B8-73FB12FF2ADA}" srcOrd="0" destOrd="0" presId="urn:microsoft.com/office/officeart/2005/8/layout/hList3"/>
    <dgm:cxn modelId="{C2036C7A-B975-405F-B5D8-1E0ECCC2CD5D}" type="presParOf" srcId="{4743CA55-6F76-468F-BABF-F27661F89171}" destId="{8DDAF652-6E25-4A93-877C-102400E70835}" srcOrd="1" destOrd="0" presId="urn:microsoft.com/office/officeart/2005/8/layout/hList3"/>
    <dgm:cxn modelId="{8C49AC69-439B-4AF2-8418-DD6FC03A79E2}" type="presParOf" srcId="{8DDAF652-6E25-4A93-877C-102400E70835}" destId="{437BA233-CB0E-4F40-9F13-707705429C6B}" srcOrd="0" destOrd="0" presId="urn:microsoft.com/office/officeart/2005/8/layout/hList3"/>
    <dgm:cxn modelId="{74E0C72C-06FB-4301-9482-36FDB0BABCFF}" type="presParOf" srcId="{8DDAF652-6E25-4A93-877C-102400E70835}" destId="{3544609D-052E-425B-BFB2-31D82C857EC2}" srcOrd="1" destOrd="0" presId="urn:microsoft.com/office/officeart/2005/8/layout/hList3"/>
    <dgm:cxn modelId="{DE1DFF04-E7CD-47DF-B265-52CE4B61DD12}" type="presParOf" srcId="{8DDAF652-6E25-4A93-877C-102400E70835}" destId="{AF2BF918-63D4-471B-AC37-CBFCAEEFE5F3}" srcOrd="2" destOrd="0" presId="urn:microsoft.com/office/officeart/2005/8/layout/hList3"/>
    <dgm:cxn modelId="{CE84C6D8-AC9F-4F2F-9D22-5F23FF8194C5}" type="presParOf" srcId="{8DDAF652-6E25-4A93-877C-102400E70835}" destId="{61BACF6A-F16C-4F64-9155-ACFDF2449BD7}" srcOrd="3" destOrd="0" presId="urn:microsoft.com/office/officeart/2005/8/layout/hList3"/>
    <dgm:cxn modelId="{5215A395-2F62-409C-8B4E-157AA26F6525}" type="presParOf" srcId="{8DDAF652-6E25-4A93-877C-102400E70835}" destId="{B3E42C1B-A935-4212-9191-1B9B0A64F3C8}" srcOrd="4" destOrd="0" presId="urn:microsoft.com/office/officeart/2005/8/layout/hList3"/>
    <dgm:cxn modelId="{99F86ED1-DCC7-4373-9553-D8E4789E8DA2}" type="presParOf" srcId="{4743CA55-6F76-468F-BABF-F27661F89171}" destId="{FD5008A4-269E-4CA3-BA87-F2C8948DCC4C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F2A4DDF-9A3D-4683-B2D2-603D9E9D3771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F23E6AC7-B152-4E2D-942D-B0619A16DB26}">
      <dgm:prSet phldrT="[文本]" custT="1"/>
      <dgm:spPr/>
      <dgm:t>
        <a:bodyPr/>
        <a:lstStyle/>
        <a:p>
          <a:r>
            <a:rPr lang="en-GB" sz="2800" b="1" dirty="0" smtClean="0"/>
            <a:t>RESTful-API</a:t>
          </a:r>
          <a:endParaRPr lang="zh-CN" altLang="en-US" sz="2800" dirty="0"/>
        </a:p>
      </dgm:t>
    </dgm:pt>
    <dgm:pt modelId="{418DFB63-4409-4E6C-BF3A-6254A335B43C}" type="parTrans" cxnId="{A2701140-340F-4B76-8B71-6617B92AE9E1}">
      <dgm:prSet/>
      <dgm:spPr/>
      <dgm:t>
        <a:bodyPr/>
        <a:lstStyle/>
        <a:p>
          <a:endParaRPr lang="zh-CN" altLang="en-US"/>
        </a:p>
      </dgm:t>
    </dgm:pt>
    <dgm:pt modelId="{48A0C4F5-E356-4535-96EB-A2D1401620F2}" type="sibTrans" cxnId="{A2701140-340F-4B76-8B71-6617B92AE9E1}">
      <dgm:prSet/>
      <dgm:spPr/>
      <dgm:t>
        <a:bodyPr/>
        <a:lstStyle/>
        <a:p>
          <a:endParaRPr lang="zh-CN" altLang="en-US"/>
        </a:p>
      </dgm:t>
    </dgm:pt>
    <dgm:pt modelId="{CD426F98-F821-4397-9FBF-53A678E57A40}">
      <dgm:prSet phldrT="[文本]" custT="1"/>
      <dgm:spPr/>
      <dgm:t>
        <a:bodyPr/>
        <a:lstStyle/>
        <a:p>
          <a:r>
            <a:rPr lang="en-GB" sz="2000" dirty="0" smtClean="0"/>
            <a:t>Allow users submit and manage transfer request through different interface</a:t>
          </a:r>
          <a:endParaRPr lang="zh-CN" altLang="en-US" sz="2000" dirty="0"/>
        </a:p>
      </dgm:t>
    </dgm:pt>
    <dgm:pt modelId="{5EACD86C-A40E-4D9D-9D42-618BBB9E4AF1}" type="parTrans" cxnId="{C2A412B2-19CD-4A40-90EA-8DCB52125243}">
      <dgm:prSet/>
      <dgm:spPr/>
      <dgm:t>
        <a:bodyPr/>
        <a:lstStyle/>
        <a:p>
          <a:endParaRPr lang="zh-CN" altLang="en-US"/>
        </a:p>
      </dgm:t>
    </dgm:pt>
    <dgm:pt modelId="{0F2F8837-25C2-4B56-B87E-3295AEB646F4}" type="sibTrans" cxnId="{C2A412B2-19CD-4A40-90EA-8DCB52125243}">
      <dgm:prSet/>
      <dgm:spPr/>
      <dgm:t>
        <a:bodyPr/>
        <a:lstStyle/>
        <a:p>
          <a:endParaRPr lang="zh-CN" altLang="en-US"/>
        </a:p>
      </dgm:t>
    </dgm:pt>
    <dgm:pt modelId="{19E76062-B84F-4B12-8306-12BC06FFC743}">
      <dgm:prSet phldrT="[文本]" custT="1"/>
      <dgm:spPr/>
      <dgm:t>
        <a:bodyPr/>
        <a:lstStyle/>
        <a:p>
          <a:r>
            <a:rPr lang="en-GB" sz="2800" b="1" smtClean="0"/>
            <a:t>ALTO</a:t>
          </a:r>
          <a:endParaRPr lang="zh-CN" altLang="en-US" sz="2800" dirty="0"/>
        </a:p>
      </dgm:t>
    </dgm:pt>
    <dgm:pt modelId="{F798AE5A-1616-43D1-9385-02E9BD53B0E1}" type="parTrans" cxnId="{A9FE901B-E7F0-44B5-B68A-2DD9BA26BE7A}">
      <dgm:prSet/>
      <dgm:spPr/>
      <dgm:t>
        <a:bodyPr/>
        <a:lstStyle/>
        <a:p>
          <a:endParaRPr lang="zh-CN" altLang="en-US"/>
        </a:p>
      </dgm:t>
    </dgm:pt>
    <dgm:pt modelId="{651C11B5-A36F-488F-9F66-480404295DC1}" type="sibTrans" cxnId="{A9FE901B-E7F0-44B5-B68A-2DD9BA26BE7A}">
      <dgm:prSet/>
      <dgm:spPr/>
      <dgm:t>
        <a:bodyPr/>
        <a:lstStyle/>
        <a:p>
          <a:endParaRPr lang="zh-CN" altLang="en-US"/>
        </a:p>
      </dgm:t>
    </dgm:pt>
    <dgm:pt modelId="{17B43373-F9D0-4F7D-8141-74E0DEF1D90A}">
      <dgm:prSet phldrT="[文本]" custT="1"/>
      <dgm:spPr/>
      <dgm:t>
        <a:bodyPr/>
        <a:lstStyle/>
        <a:p>
          <a:r>
            <a:rPr lang="en-GB" sz="2000" dirty="0" smtClean="0"/>
            <a:t>Collect on-demand, real-time, minimal abstract routing information</a:t>
          </a:r>
          <a:endParaRPr lang="zh-CN" altLang="en-US" sz="2000" dirty="0"/>
        </a:p>
      </dgm:t>
    </dgm:pt>
    <dgm:pt modelId="{0CB96805-6DDD-468A-95F6-53B8307E5FF7}" type="parTrans" cxnId="{9F09997C-1F77-4EE0-9897-59569C97D8C3}">
      <dgm:prSet/>
      <dgm:spPr/>
      <dgm:t>
        <a:bodyPr/>
        <a:lstStyle/>
        <a:p>
          <a:endParaRPr lang="zh-CN" altLang="en-US"/>
        </a:p>
      </dgm:t>
    </dgm:pt>
    <dgm:pt modelId="{15E6937C-E347-4AC9-B5D9-642534CE572C}" type="sibTrans" cxnId="{9F09997C-1F77-4EE0-9897-59569C97D8C3}">
      <dgm:prSet/>
      <dgm:spPr/>
      <dgm:t>
        <a:bodyPr/>
        <a:lstStyle/>
        <a:p>
          <a:endParaRPr lang="zh-CN" altLang="en-US"/>
        </a:p>
      </dgm:t>
    </dgm:pt>
    <dgm:pt modelId="{2C7FEA01-BB06-4AD5-9192-55A41A9DE689}">
      <dgm:prSet phldrT="[文本]" custT="1"/>
      <dgm:spPr/>
      <dgm:t>
        <a:bodyPr/>
        <a:lstStyle/>
        <a:p>
          <a:r>
            <a:rPr lang="en-GB" sz="2800" b="1" smtClean="0"/>
            <a:t>ExaO Scheduler</a:t>
          </a:r>
          <a:endParaRPr lang="zh-CN" altLang="en-US" sz="2800" dirty="0"/>
        </a:p>
      </dgm:t>
    </dgm:pt>
    <dgm:pt modelId="{3DF827F6-D783-4B80-8155-13449C7B57D9}" type="parTrans" cxnId="{1D81AE2B-5649-4ECC-988C-687C76B69CED}">
      <dgm:prSet/>
      <dgm:spPr/>
      <dgm:t>
        <a:bodyPr/>
        <a:lstStyle/>
        <a:p>
          <a:endParaRPr lang="zh-CN" altLang="en-US"/>
        </a:p>
      </dgm:t>
    </dgm:pt>
    <dgm:pt modelId="{40743290-C337-48EA-A860-226B3E967BDF}" type="sibTrans" cxnId="{1D81AE2B-5649-4ECC-988C-687C76B69CED}">
      <dgm:prSet/>
      <dgm:spPr/>
      <dgm:t>
        <a:bodyPr/>
        <a:lstStyle/>
        <a:p>
          <a:endParaRPr lang="zh-CN" altLang="en-US"/>
        </a:p>
      </dgm:t>
    </dgm:pt>
    <dgm:pt modelId="{BDC05A72-91C0-459D-875B-A577CFC48B52}">
      <dgm:prSet phldrT="[文本]" custT="1"/>
      <dgm:spPr/>
      <dgm:t>
        <a:bodyPr/>
        <a:lstStyle/>
        <a:p>
          <a:r>
            <a:rPr lang="en-GB" sz="2000" dirty="0" smtClean="0"/>
            <a:t>Centralized, efficient file-level scheduling and network resource allocation</a:t>
          </a:r>
          <a:endParaRPr lang="zh-CN" altLang="en-US" sz="2000" dirty="0"/>
        </a:p>
      </dgm:t>
    </dgm:pt>
    <dgm:pt modelId="{077D47DB-A0F9-4B3E-B826-66AB1F9D1CC5}" type="parTrans" cxnId="{0533369A-FC51-40DE-B006-AF2BBD010B2F}">
      <dgm:prSet/>
      <dgm:spPr/>
      <dgm:t>
        <a:bodyPr/>
        <a:lstStyle/>
        <a:p>
          <a:endParaRPr lang="zh-CN" altLang="en-US"/>
        </a:p>
      </dgm:t>
    </dgm:pt>
    <dgm:pt modelId="{6698FA49-5DE0-400C-A868-90D9643C4728}" type="sibTrans" cxnId="{0533369A-FC51-40DE-B006-AF2BBD010B2F}">
      <dgm:prSet/>
      <dgm:spPr/>
      <dgm:t>
        <a:bodyPr/>
        <a:lstStyle/>
        <a:p>
          <a:endParaRPr lang="zh-CN" altLang="en-US"/>
        </a:p>
      </dgm:t>
    </dgm:pt>
    <dgm:pt modelId="{A04CE278-FA75-40F9-AB1A-A4EEE6CA103D}">
      <dgm:prSet phldrT="[文本]" custT="1"/>
      <dgm:spPr/>
      <dgm:t>
        <a:bodyPr/>
        <a:lstStyle/>
        <a:p>
          <a:r>
            <a:rPr lang="en-GB" sz="2800" b="1" smtClean="0"/>
            <a:t>FDT</a:t>
          </a:r>
          <a:endParaRPr lang="zh-CN" altLang="en-US" sz="2800" dirty="0"/>
        </a:p>
      </dgm:t>
    </dgm:pt>
    <dgm:pt modelId="{34972BE8-D7BA-430C-84D5-954CBD915B8F}" type="parTrans" cxnId="{3AE0844C-23C3-4100-A2A0-86270CC3A2A1}">
      <dgm:prSet/>
      <dgm:spPr/>
      <dgm:t>
        <a:bodyPr/>
        <a:lstStyle/>
        <a:p>
          <a:endParaRPr lang="zh-CN" altLang="en-US"/>
        </a:p>
      </dgm:t>
    </dgm:pt>
    <dgm:pt modelId="{4CAE26A8-EE5D-43C3-9F54-8BAEE214E802}" type="sibTrans" cxnId="{3AE0844C-23C3-4100-A2A0-86270CC3A2A1}">
      <dgm:prSet/>
      <dgm:spPr/>
      <dgm:t>
        <a:bodyPr/>
        <a:lstStyle/>
        <a:p>
          <a:endParaRPr lang="zh-CN" altLang="en-US"/>
        </a:p>
      </dgm:t>
    </dgm:pt>
    <dgm:pt modelId="{2A2B55C3-D73F-4919-BA67-0ACA8EF94562}">
      <dgm:prSet phldrT="[文本]" custT="1"/>
      <dgm:spPr/>
      <dgm:t>
        <a:bodyPr/>
        <a:lstStyle/>
        <a:p>
          <a:r>
            <a:rPr lang="en-GB" sz="2000" dirty="0" smtClean="0"/>
            <a:t>Efficient data transfer tools on end hosts</a:t>
          </a:r>
          <a:endParaRPr lang="zh-CN" altLang="en-US" sz="2000" dirty="0"/>
        </a:p>
      </dgm:t>
    </dgm:pt>
    <dgm:pt modelId="{F606A141-D4AF-4B5E-87ED-ED7A4FF1ADAD}" type="parTrans" cxnId="{385057B3-3141-4CD1-A300-361CD82A5620}">
      <dgm:prSet/>
      <dgm:spPr/>
      <dgm:t>
        <a:bodyPr/>
        <a:lstStyle/>
        <a:p>
          <a:endParaRPr lang="zh-CN" altLang="en-US"/>
        </a:p>
      </dgm:t>
    </dgm:pt>
    <dgm:pt modelId="{D90CED73-5A1D-4C5B-ABCE-7CBAF629F82B}" type="sibTrans" cxnId="{385057B3-3141-4CD1-A300-361CD82A5620}">
      <dgm:prSet/>
      <dgm:spPr/>
      <dgm:t>
        <a:bodyPr/>
        <a:lstStyle/>
        <a:p>
          <a:endParaRPr lang="zh-CN" altLang="en-US"/>
        </a:p>
      </dgm:t>
    </dgm:pt>
    <dgm:pt modelId="{2AC953DA-B86E-465D-8CFE-10BB2A80F0BF}">
      <dgm:prSet phldrT="[文本]" custT="1"/>
      <dgm:spPr/>
      <dgm:t>
        <a:bodyPr/>
        <a:lstStyle/>
        <a:p>
          <a:r>
            <a:rPr lang="en-GB" sz="2800" b="1" smtClean="0"/>
            <a:t>Monalisa</a:t>
          </a:r>
          <a:endParaRPr lang="zh-CN" altLang="en-US" sz="2800" dirty="0"/>
        </a:p>
      </dgm:t>
    </dgm:pt>
    <dgm:pt modelId="{03A8F3A2-2EA1-43AF-AD96-9A52314B82C8}" type="parTrans" cxnId="{76C6424E-65D1-4A2C-B097-BDC4FDD8B73D}">
      <dgm:prSet/>
      <dgm:spPr/>
      <dgm:t>
        <a:bodyPr/>
        <a:lstStyle/>
        <a:p>
          <a:endParaRPr lang="zh-CN" altLang="en-US"/>
        </a:p>
      </dgm:t>
    </dgm:pt>
    <dgm:pt modelId="{AFC181D7-7C48-402F-898B-29B6E98C672A}" type="sibTrans" cxnId="{76C6424E-65D1-4A2C-B097-BDC4FDD8B73D}">
      <dgm:prSet/>
      <dgm:spPr/>
      <dgm:t>
        <a:bodyPr/>
        <a:lstStyle/>
        <a:p>
          <a:endParaRPr lang="zh-CN" altLang="en-US"/>
        </a:p>
      </dgm:t>
    </dgm:pt>
    <dgm:pt modelId="{649D1862-B8D9-4B81-BF56-B4C4E3135EAE}">
      <dgm:prSet phldrT="[文本]" custT="1"/>
      <dgm:spPr/>
      <dgm:t>
        <a:bodyPr/>
        <a:lstStyle/>
        <a:p>
          <a:r>
            <a:rPr lang="en-GB" sz="2000" dirty="0" smtClean="0"/>
            <a:t>Distributed monitoring infrastructure for real time monitoring of </a:t>
          </a:r>
          <a:r>
            <a:rPr lang="en-GB" sz="2000" smtClean="0"/>
            <a:t>each transfer</a:t>
          </a:r>
          <a:r>
            <a:rPr lang="en-GB" sz="2000" b="1" smtClean="0"/>
            <a:t> </a:t>
          </a:r>
          <a:endParaRPr lang="zh-CN" altLang="en-US" sz="2000" dirty="0"/>
        </a:p>
      </dgm:t>
    </dgm:pt>
    <dgm:pt modelId="{101DE5CF-F955-4532-8C54-53B7E99D22ED}" type="parTrans" cxnId="{477F77B4-A4D5-485A-AB9A-237A647E5B22}">
      <dgm:prSet/>
      <dgm:spPr/>
      <dgm:t>
        <a:bodyPr/>
        <a:lstStyle/>
        <a:p>
          <a:endParaRPr lang="zh-CN" altLang="en-US"/>
        </a:p>
      </dgm:t>
    </dgm:pt>
    <dgm:pt modelId="{C7C5B4F7-D2D7-47C0-9ABC-01AAFF5C7903}" type="sibTrans" cxnId="{477F77B4-A4D5-485A-AB9A-237A647E5B22}">
      <dgm:prSet/>
      <dgm:spPr/>
      <dgm:t>
        <a:bodyPr/>
        <a:lstStyle/>
        <a:p>
          <a:endParaRPr lang="zh-CN" altLang="en-US"/>
        </a:p>
      </dgm:t>
    </dgm:pt>
    <dgm:pt modelId="{493FE95A-5E94-1448-BEC8-A77A9D12847F}">
      <dgm:prSet phldrT="[文本]" custT="1"/>
      <dgm:spPr/>
      <dgm:t>
        <a:bodyPr/>
        <a:lstStyle/>
        <a:p>
          <a:r>
            <a:rPr lang="en-US" altLang="zh-CN" sz="2800" b="1" smtClean="0"/>
            <a:t>Transfer Execution Nodes</a:t>
          </a:r>
          <a:endParaRPr lang="zh-CN" altLang="en-US" sz="2800" b="1" dirty="0"/>
        </a:p>
      </dgm:t>
    </dgm:pt>
    <dgm:pt modelId="{273937F6-37E7-FC4C-B09D-341C0C05E320}" type="parTrans" cxnId="{A74DD1A6-CCB2-6746-8D96-BB6C4E52536F}">
      <dgm:prSet/>
      <dgm:spPr/>
      <dgm:t>
        <a:bodyPr/>
        <a:lstStyle/>
        <a:p>
          <a:endParaRPr lang="zh-CN" altLang="en-US"/>
        </a:p>
      </dgm:t>
    </dgm:pt>
    <dgm:pt modelId="{B2C7E4F7-2CE6-B745-914E-6BB59E3BFC15}" type="sibTrans" cxnId="{A74DD1A6-CCB2-6746-8D96-BB6C4E52536F}">
      <dgm:prSet/>
      <dgm:spPr/>
      <dgm:t>
        <a:bodyPr/>
        <a:lstStyle/>
        <a:p>
          <a:endParaRPr lang="zh-CN" altLang="en-US"/>
        </a:p>
      </dgm:t>
    </dgm:pt>
    <dgm:pt modelId="{8B01ED18-491D-A744-B9AC-C8B4C8414670}">
      <dgm:prSet phldrT="[文本]" custT="1"/>
      <dgm:spPr/>
      <dgm:t>
        <a:bodyPr/>
        <a:lstStyle/>
        <a:p>
          <a:r>
            <a:rPr lang="en-US" altLang="zh-CN" sz="2000" dirty="0" smtClean="0"/>
            <a:t>Enforce scheduling and rate allocation decisions at end hosts</a:t>
          </a:r>
          <a:endParaRPr lang="zh-CN" altLang="en-US" sz="2000" dirty="0"/>
        </a:p>
      </dgm:t>
    </dgm:pt>
    <dgm:pt modelId="{235FD834-D2B3-A449-9EFD-50C277FD65C7}" type="parTrans" cxnId="{D4ED20BA-A57A-3B47-8A5D-5F154415D9B8}">
      <dgm:prSet/>
      <dgm:spPr/>
      <dgm:t>
        <a:bodyPr/>
        <a:lstStyle/>
        <a:p>
          <a:endParaRPr lang="zh-CN" altLang="en-US"/>
        </a:p>
      </dgm:t>
    </dgm:pt>
    <dgm:pt modelId="{600E91A4-4D6A-D74D-B40E-545AE1F91BB7}" type="sibTrans" cxnId="{D4ED20BA-A57A-3B47-8A5D-5F154415D9B8}">
      <dgm:prSet/>
      <dgm:spPr/>
      <dgm:t>
        <a:bodyPr/>
        <a:lstStyle/>
        <a:p>
          <a:endParaRPr lang="zh-CN" altLang="en-US"/>
        </a:p>
      </dgm:t>
    </dgm:pt>
    <dgm:pt modelId="{87E76F1D-3B60-734E-B2BB-F44ADBD4EBD0}">
      <dgm:prSet phldrT="[文本]" custT="1"/>
      <dgm:spPr/>
      <dgm:t>
        <a:bodyPr/>
        <a:lstStyle/>
        <a:p>
          <a:r>
            <a:rPr lang="en-US" altLang="zh-CN" sz="2000" dirty="0" smtClean="0"/>
            <a:t>Enforce resource allocation in the network</a:t>
          </a:r>
          <a:endParaRPr lang="zh-CN" altLang="en-US" sz="2000" dirty="0"/>
        </a:p>
      </dgm:t>
    </dgm:pt>
    <dgm:pt modelId="{29A631DA-9243-B642-A751-4850D366D3B6}" type="parTrans" cxnId="{B6B1BC19-E76B-6A41-937E-EB86006F958A}">
      <dgm:prSet/>
      <dgm:spPr/>
      <dgm:t>
        <a:bodyPr/>
        <a:lstStyle/>
        <a:p>
          <a:endParaRPr lang="zh-CN" altLang="en-US"/>
        </a:p>
      </dgm:t>
    </dgm:pt>
    <dgm:pt modelId="{82628D05-80DD-F940-B65D-652CF6F9AB02}" type="sibTrans" cxnId="{B6B1BC19-E76B-6A41-937E-EB86006F958A}">
      <dgm:prSet/>
      <dgm:spPr/>
      <dgm:t>
        <a:bodyPr/>
        <a:lstStyle/>
        <a:p>
          <a:endParaRPr lang="zh-CN" altLang="en-US"/>
        </a:p>
      </dgm:t>
    </dgm:pt>
    <dgm:pt modelId="{18DA4FDB-D872-43E0-B04D-CF45D4149ADE}" type="pres">
      <dgm:prSet presAssocID="{7F2A4DDF-9A3D-4683-B2D2-603D9E9D377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60C3E00-9C62-413C-A9E2-EF15ED82F2F9}" type="pres">
      <dgm:prSet presAssocID="{F23E6AC7-B152-4E2D-942D-B0619A16DB26}" presName="linNode" presStyleCnt="0"/>
      <dgm:spPr/>
      <dgm:t>
        <a:bodyPr/>
        <a:lstStyle/>
        <a:p>
          <a:endParaRPr lang="zh-CN" altLang="en-US"/>
        </a:p>
      </dgm:t>
    </dgm:pt>
    <dgm:pt modelId="{4EE85207-F60B-4091-9F90-DBD34FEC4955}" type="pres">
      <dgm:prSet presAssocID="{F23E6AC7-B152-4E2D-942D-B0619A16DB26}" presName="parentText" presStyleLbl="node1" presStyleIdx="0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D53CFF7-C289-4CC8-A1BC-B7C7D28145D2}" type="pres">
      <dgm:prSet presAssocID="{F23E6AC7-B152-4E2D-942D-B0619A16DB26}" presName="descendantText" presStyleLbl="alignAccFollowNode1" presStyleIdx="0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996E024-91AA-4EFA-B5A2-0393A0A46986}" type="pres">
      <dgm:prSet presAssocID="{48A0C4F5-E356-4535-96EB-A2D1401620F2}" presName="sp" presStyleCnt="0"/>
      <dgm:spPr/>
      <dgm:t>
        <a:bodyPr/>
        <a:lstStyle/>
        <a:p>
          <a:endParaRPr lang="zh-CN" altLang="en-US"/>
        </a:p>
      </dgm:t>
    </dgm:pt>
    <dgm:pt modelId="{84A14A87-A00A-4A04-92CE-ADA5D3E3CCCD}" type="pres">
      <dgm:prSet presAssocID="{19E76062-B84F-4B12-8306-12BC06FFC743}" presName="linNode" presStyleCnt="0"/>
      <dgm:spPr/>
      <dgm:t>
        <a:bodyPr/>
        <a:lstStyle/>
        <a:p>
          <a:endParaRPr lang="zh-CN" altLang="en-US"/>
        </a:p>
      </dgm:t>
    </dgm:pt>
    <dgm:pt modelId="{A734FBFB-4123-4354-8347-2BF391065CC8}" type="pres">
      <dgm:prSet presAssocID="{19E76062-B84F-4B12-8306-12BC06FFC743}" presName="parentText" presStyleLbl="node1" presStyleIdx="1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38EA1F3-D27E-4BE0-B912-D1BD83913AFE}" type="pres">
      <dgm:prSet presAssocID="{19E76062-B84F-4B12-8306-12BC06FFC743}" presName="descendantText" presStyleLbl="alignAccFollowNode1" presStyleIdx="1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5AEAFE-B222-4865-88B0-1412BF3C9CA1}" type="pres">
      <dgm:prSet presAssocID="{651C11B5-A36F-488F-9F66-480404295DC1}" presName="sp" presStyleCnt="0"/>
      <dgm:spPr/>
      <dgm:t>
        <a:bodyPr/>
        <a:lstStyle/>
        <a:p>
          <a:endParaRPr lang="zh-CN" altLang="en-US"/>
        </a:p>
      </dgm:t>
    </dgm:pt>
    <dgm:pt modelId="{0C7677EB-01B3-4F42-8015-15DD4DD71F91}" type="pres">
      <dgm:prSet presAssocID="{2C7FEA01-BB06-4AD5-9192-55A41A9DE689}" presName="linNode" presStyleCnt="0"/>
      <dgm:spPr/>
      <dgm:t>
        <a:bodyPr/>
        <a:lstStyle/>
        <a:p>
          <a:endParaRPr lang="zh-CN" altLang="en-US"/>
        </a:p>
      </dgm:t>
    </dgm:pt>
    <dgm:pt modelId="{CF5EBAA8-D50A-420A-84E3-C1EE07B1CEA8}" type="pres">
      <dgm:prSet presAssocID="{2C7FEA01-BB06-4AD5-9192-55A41A9DE689}" presName="parentText" presStyleLbl="node1" presStyleIdx="2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D130479-2567-4AAD-9175-06EE72774FE7}" type="pres">
      <dgm:prSet presAssocID="{2C7FEA01-BB06-4AD5-9192-55A41A9DE689}" presName="descendantText" presStyleLbl="alignAccFollowNode1" presStyleIdx="2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EB445C6-B00D-4673-8B93-BEF9DCB0E439}" type="pres">
      <dgm:prSet presAssocID="{40743290-C337-48EA-A860-226B3E967BDF}" presName="sp" presStyleCnt="0"/>
      <dgm:spPr/>
      <dgm:t>
        <a:bodyPr/>
        <a:lstStyle/>
        <a:p>
          <a:endParaRPr lang="zh-CN" altLang="en-US"/>
        </a:p>
      </dgm:t>
    </dgm:pt>
    <dgm:pt modelId="{26D3F287-53B6-3447-A6D0-2812E3CE3A52}" type="pres">
      <dgm:prSet presAssocID="{493FE95A-5E94-1448-BEC8-A77A9D12847F}" presName="linNode" presStyleCnt="0"/>
      <dgm:spPr/>
      <dgm:t>
        <a:bodyPr/>
        <a:lstStyle/>
        <a:p>
          <a:endParaRPr lang="zh-CN" altLang="en-US"/>
        </a:p>
      </dgm:t>
    </dgm:pt>
    <dgm:pt modelId="{EF211CF4-090E-1544-8206-8E9EA2748C88}" type="pres">
      <dgm:prSet presAssocID="{493FE95A-5E94-1448-BEC8-A77A9D12847F}" presName="parentText" presStyleLbl="node1" presStyleIdx="3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FF8707-5149-5A4E-B569-68081CD78366}" type="pres">
      <dgm:prSet presAssocID="{493FE95A-5E94-1448-BEC8-A77A9D12847F}" presName="descendantText" presStyleLbl="alignAccFollowNode1" presStyleIdx="3" presStyleCnt="6" custScaleX="1268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95FB9C-98DC-CF4C-9FCD-19447A892928}" type="pres">
      <dgm:prSet presAssocID="{B2C7E4F7-2CE6-B745-914E-6BB59E3BFC15}" presName="sp" presStyleCnt="0"/>
      <dgm:spPr/>
      <dgm:t>
        <a:bodyPr/>
        <a:lstStyle/>
        <a:p>
          <a:endParaRPr lang="zh-CN" altLang="en-US"/>
        </a:p>
      </dgm:t>
    </dgm:pt>
    <dgm:pt modelId="{14C50100-5E4D-4F90-A482-A5B20BAF0093}" type="pres">
      <dgm:prSet presAssocID="{A04CE278-FA75-40F9-AB1A-A4EEE6CA103D}" presName="linNode" presStyleCnt="0"/>
      <dgm:spPr/>
      <dgm:t>
        <a:bodyPr/>
        <a:lstStyle/>
        <a:p>
          <a:endParaRPr lang="zh-CN" altLang="en-US"/>
        </a:p>
      </dgm:t>
    </dgm:pt>
    <dgm:pt modelId="{1889267E-0460-4F69-A28E-F489C3AFE258}" type="pres">
      <dgm:prSet presAssocID="{A04CE278-FA75-40F9-AB1A-A4EEE6CA103D}" presName="parentText" presStyleLbl="node1" presStyleIdx="4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C9A76F0-5BF5-402E-8F48-13E9ACEF8CBA}" type="pres">
      <dgm:prSet presAssocID="{A04CE278-FA75-40F9-AB1A-A4EEE6CA103D}" presName="descendantText" presStyleLbl="alignAccFollowNode1" presStyleIdx="4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5E06D1C-2036-4F5E-A501-E88482B21A22}" type="pres">
      <dgm:prSet presAssocID="{4CAE26A8-EE5D-43C3-9F54-8BAEE214E802}" presName="sp" presStyleCnt="0"/>
      <dgm:spPr/>
      <dgm:t>
        <a:bodyPr/>
        <a:lstStyle/>
        <a:p>
          <a:endParaRPr lang="zh-CN" altLang="en-US"/>
        </a:p>
      </dgm:t>
    </dgm:pt>
    <dgm:pt modelId="{343D0E35-E620-49F6-8F86-D95F8AE3287E}" type="pres">
      <dgm:prSet presAssocID="{2AC953DA-B86E-465D-8CFE-10BB2A80F0BF}" presName="linNode" presStyleCnt="0"/>
      <dgm:spPr/>
      <dgm:t>
        <a:bodyPr/>
        <a:lstStyle/>
        <a:p>
          <a:endParaRPr lang="zh-CN" altLang="en-US"/>
        </a:p>
      </dgm:t>
    </dgm:pt>
    <dgm:pt modelId="{021A7200-A1B1-4E60-A02F-9D6DA35506AF}" type="pres">
      <dgm:prSet presAssocID="{2AC953DA-B86E-465D-8CFE-10BB2A80F0BF}" presName="parentText" presStyleLbl="node1" presStyleIdx="5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0F4114B-DAA8-48A5-8F24-0C89AF8CF265}" type="pres">
      <dgm:prSet presAssocID="{2AC953DA-B86E-465D-8CFE-10BB2A80F0BF}" presName="descendantText" presStyleLbl="alignAccFollowNode1" presStyleIdx="5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A7A8D44-6448-405A-ADB6-74A9CFF31518}" type="presOf" srcId="{BDC05A72-91C0-459D-875B-A577CFC48B52}" destId="{9D130479-2567-4AAD-9175-06EE72774FE7}" srcOrd="0" destOrd="0" presId="urn:microsoft.com/office/officeart/2005/8/layout/vList5"/>
    <dgm:cxn modelId="{0533369A-FC51-40DE-B006-AF2BBD010B2F}" srcId="{2C7FEA01-BB06-4AD5-9192-55A41A9DE689}" destId="{BDC05A72-91C0-459D-875B-A577CFC48B52}" srcOrd="0" destOrd="0" parTransId="{077D47DB-A0F9-4B3E-B826-66AB1F9D1CC5}" sibTransId="{6698FA49-5DE0-400C-A868-90D9643C4728}"/>
    <dgm:cxn modelId="{1D81AE2B-5649-4ECC-988C-687C76B69CED}" srcId="{7F2A4DDF-9A3D-4683-B2D2-603D9E9D3771}" destId="{2C7FEA01-BB06-4AD5-9192-55A41A9DE689}" srcOrd="2" destOrd="0" parTransId="{3DF827F6-D783-4B80-8155-13449C7B57D9}" sibTransId="{40743290-C337-48EA-A860-226B3E967BDF}"/>
    <dgm:cxn modelId="{F569AE0D-0F0B-421D-A31E-2165DE90574E}" type="presOf" srcId="{CD426F98-F821-4397-9FBF-53A678E57A40}" destId="{8D53CFF7-C289-4CC8-A1BC-B7C7D28145D2}" srcOrd="0" destOrd="0" presId="urn:microsoft.com/office/officeart/2005/8/layout/vList5"/>
    <dgm:cxn modelId="{D4ED20BA-A57A-3B47-8A5D-5F154415D9B8}" srcId="{493FE95A-5E94-1448-BEC8-A77A9D12847F}" destId="{8B01ED18-491D-A744-B9AC-C8B4C8414670}" srcOrd="0" destOrd="0" parTransId="{235FD834-D2B3-A449-9EFD-50C277FD65C7}" sibTransId="{600E91A4-4D6A-D74D-B40E-545AE1F91BB7}"/>
    <dgm:cxn modelId="{B1562D38-00C2-4944-A6B7-EBBB4BB5B57E}" type="presOf" srcId="{F23E6AC7-B152-4E2D-942D-B0619A16DB26}" destId="{4EE85207-F60B-4091-9F90-DBD34FEC4955}" srcOrd="0" destOrd="0" presId="urn:microsoft.com/office/officeart/2005/8/layout/vList5"/>
    <dgm:cxn modelId="{A2701140-340F-4B76-8B71-6617B92AE9E1}" srcId="{7F2A4DDF-9A3D-4683-B2D2-603D9E9D3771}" destId="{F23E6AC7-B152-4E2D-942D-B0619A16DB26}" srcOrd="0" destOrd="0" parTransId="{418DFB63-4409-4E6C-BF3A-6254A335B43C}" sibTransId="{48A0C4F5-E356-4535-96EB-A2D1401620F2}"/>
    <dgm:cxn modelId="{292E473D-12AD-4E95-9D8D-B15E82197335}" type="presOf" srcId="{2A2B55C3-D73F-4919-BA67-0ACA8EF94562}" destId="{AC9A76F0-5BF5-402E-8F48-13E9ACEF8CBA}" srcOrd="0" destOrd="0" presId="urn:microsoft.com/office/officeart/2005/8/layout/vList5"/>
    <dgm:cxn modelId="{264645FA-E14D-40E7-A147-B20CDACCEED8}" type="presOf" srcId="{19E76062-B84F-4B12-8306-12BC06FFC743}" destId="{A734FBFB-4123-4354-8347-2BF391065CC8}" srcOrd="0" destOrd="0" presId="urn:microsoft.com/office/officeart/2005/8/layout/vList5"/>
    <dgm:cxn modelId="{385057B3-3141-4CD1-A300-361CD82A5620}" srcId="{A04CE278-FA75-40F9-AB1A-A4EEE6CA103D}" destId="{2A2B55C3-D73F-4919-BA67-0ACA8EF94562}" srcOrd="0" destOrd="0" parTransId="{F606A141-D4AF-4B5E-87ED-ED7A4FF1ADAD}" sibTransId="{D90CED73-5A1D-4C5B-ABCE-7CBAF629F82B}"/>
    <dgm:cxn modelId="{B6B1BC19-E76B-6A41-937E-EB86006F958A}" srcId="{19E76062-B84F-4B12-8306-12BC06FFC743}" destId="{87E76F1D-3B60-734E-B2BB-F44ADBD4EBD0}" srcOrd="1" destOrd="0" parTransId="{29A631DA-9243-B642-A751-4850D366D3B6}" sibTransId="{82628D05-80DD-F940-B65D-652CF6F9AB02}"/>
    <dgm:cxn modelId="{A9FE901B-E7F0-44B5-B68A-2DD9BA26BE7A}" srcId="{7F2A4DDF-9A3D-4683-B2D2-603D9E9D3771}" destId="{19E76062-B84F-4B12-8306-12BC06FFC743}" srcOrd="1" destOrd="0" parTransId="{F798AE5A-1616-43D1-9385-02E9BD53B0E1}" sibTransId="{651C11B5-A36F-488F-9F66-480404295DC1}"/>
    <dgm:cxn modelId="{FCE424E6-6597-8D44-815A-7D7B8EFE370E}" type="presOf" srcId="{87E76F1D-3B60-734E-B2BB-F44ADBD4EBD0}" destId="{D38EA1F3-D27E-4BE0-B912-D1BD83913AFE}" srcOrd="0" destOrd="1" presId="urn:microsoft.com/office/officeart/2005/8/layout/vList5"/>
    <dgm:cxn modelId="{3D544CE2-C474-4E40-B85F-2A054FDC28D6}" type="presOf" srcId="{2AC953DA-B86E-465D-8CFE-10BB2A80F0BF}" destId="{021A7200-A1B1-4E60-A02F-9D6DA35506AF}" srcOrd="0" destOrd="0" presId="urn:microsoft.com/office/officeart/2005/8/layout/vList5"/>
    <dgm:cxn modelId="{A74DD1A6-CCB2-6746-8D96-BB6C4E52536F}" srcId="{7F2A4DDF-9A3D-4683-B2D2-603D9E9D3771}" destId="{493FE95A-5E94-1448-BEC8-A77A9D12847F}" srcOrd="3" destOrd="0" parTransId="{273937F6-37E7-FC4C-B09D-341C0C05E320}" sibTransId="{B2C7E4F7-2CE6-B745-914E-6BB59E3BFC15}"/>
    <dgm:cxn modelId="{68A656FE-754B-6045-87FA-098633A5D240}" type="presOf" srcId="{8B01ED18-491D-A744-B9AC-C8B4C8414670}" destId="{DEFF8707-5149-5A4E-B569-68081CD78366}" srcOrd="0" destOrd="0" presId="urn:microsoft.com/office/officeart/2005/8/layout/vList5"/>
    <dgm:cxn modelId="{9F09997C-1F77-4EE0-9897-59569C97D8C3}" srcId="{19E76062-B84F-4B12-8306-12BC06FFC743}" destId="{17B43373-F9D0-4F7D-8141-74E0DEF1D90A}" srcOrd="0" destOrd="0" parTransId="{0CB96805-6DDD-468A-95F6-53B8307E5FF7}" sibTransId="{15E6937C-E347-4AC9-B5D9-642534CE572C}"/>
    <dgm:cxn modelId="{67F7B713-0AB9-4C5D-A6C1-9E66CB009000}" type="presOf" srcId="{2C7FEA01-BB06-4AD5-9192-55A41A9DE689}" destId="{CF5EBAA8-D50A-420A-84E3-C1EE07B1CEA8}" srcOrd="0" destOrd="0" presId="urn:microsoft.com/office/officeart/2005/8/layout/vList5"/>
    <dgm:cxn modelId="{9B7B3DD3-B459-4534-8963-E04B61022D27}" type="presOf" srcId="{A04CE278-FA75-40F9-AB1A-A4EEE6CA103D}" destId="{1889267E-0460-4F69-A28E-F489C3AFE258}" srcOrd="0" destOrd="0" presId="urn:microsoft.com/office/officeart/2005/8/layout/vList5"/>
    <dgm:cxn modelId="{0C0CD4D9-B7B1-4ED9-BB9D-C7FAB7636EFB}" type="presOf" srcId="{17B43373-F9D0-4F7D-8141-74E0DEF1D90A}" destId="{D38EA1F3-D27E-4BE0-B912-D1BD83913AFE}" srcOrd="0" destOrd="0" presId="urn:microsoft.com/office/officeart/2005/8/layout/vList5"/>
    <dgm:cxn modelId="{C2A412B2-19CD-4A40-90EA-8DCB52125243}" srcId="{F23E6AC7-B152-4E2D-942D-B0619A16DB26}" destId="{CD426F98-F821-4397-9FBF-53A678E57A40}" srcOrd="0" destOrd="0" parTransId="{5EACD86C-A40E-4D9D-9D42-618BBB9E4AF1}" sibTransId="{0F2F8837-25C2-4B56-B87E-3295AEB646F4}"/>
    <dgm:cxn modelId="{76C6424E-65D1-4A2C-B097-BDC4FDD8B73D}" srcId="{7F2A4DDF-9A3D-4683-B2D2-603D9E9D3771}" destId="{2AC953DA-B86E-465D-8CFE-10BB2A80F0BF}" srcOrd="5" destOrd="0" parTransId="{03A8F3A2-2EA1-43AF-AD96-9A52314B82C8}" sibTransId="{AFC181D7-7C48-402F-898B-29B6E98C672A}"/>
    <dgm:cxn modelId="{3AE0844C-23C3-4100-A2A0-86270CC3A2A1}" srcId="{7F2A4DDF-9A3D-4683-B2D2-603D9E9D3771}" destId="{A04CE278-FA75-40F9-AB1A-A4EEE6CA103D}" srcOrd="4" destOrd="0" parTransId="{34972BE8-D7BA-430C-84D5-954CBD915B8F}" sibTransId="{4CAE26A8-EE5D-43C3-9F54-8BAEE214E802}"/>
    <dgm:cxn modelId="{C5CE2CB9-03BD-5049-BD5E-BF967772E979}" type="presOf" srcId="{493FE95A-5E94-1448-BEC8-A77A9D12847F}" destId="{EF211CF4-090E-1544-8206-8E9EA2748C88}" srcOrd="0" destOrd="0" presId="urn:microsoft.com/office/officeart/2005/8/layout/vList5"/>
    <dgm:cxn modelId="{0C460BB0-449A-4F64-B56E-6307FF9AA3F4}" type="presOf" srcId="{7F2A4DDF-9A3D-4683-B2D2-603D9E9D3771}" destId="{18DA4FDB-D872-43E0-B04D-CF45D4149ADE}" srcOrd="0" destOrd="0" presId="urn:microsoft.com/office/officeart/2005/8/layout/vList5"/>
    <dgm:cxn modelId="{B09D2D15-95B4-4CBD-993E-40E7D6CF83E1}" type="presOf" srcId="{649D1862-B8D9-4B81-BF56-B4C4E3135EAE}" destId="{20F4114B-DAA8-48A5-8F24-0C89AF8CF265}" srcOrd="0" destOrd="0" presId="urn:microsoft.com/office/officeart/2005/8/layout/vList5"/>
    <dgm:cxn modelId="{477F77B4-A4D5-485A-AB9A-237A647E5B22}" srcId="{2AC953DA-B86E-465D-8CFE-10BB2A80F0BF}" destId="{649D1862-B8D9-4B81-BF56-B4C4E3135EAE}" srcOrd="0" destOrd="0" parTransId="{101DE5CF-F955-4532-8C54-53B7E99D22ED}" sibTransId="{C7C5B4F7-D2D7-47C0-9ABC-01AAFF5C7903}"/>
    <dgm:cxn modelId="{8C2A524A-DE78-4F24-89DF-01CB54E40F06}" type="presParOf" srcId="{18DA4FDB-D872-43E0-B04D-CF45D4149ADE}" destId="{460C3E00-9C62-413C-A9E2-EF15ED82F2F9}" srcOrd="0" destOrd="0" presId="urn:microsoft.com/office/officeart/2005/8/layout/vList5"/>
    <dgm:cxn modelId="{267D764B-5DD1-462E-8935-22D1BCA0E999}" type="presParOf" srcId="{460C3E00-9C62-413C-A9E2-EF15ED82F2F9}" destId="{4EE85207-F60B-4091-9F90-DBD34FEC4955}" srcOrd="0" destOrd="0" presId="urn:microsoft.com/office/officeart/2005/8/layout/vList5"/>
    <dgm:cxn modelId="{F72AD16A-8C6A-4C53-B170-76D3E488E23E}" type="presParOf" srcId="{460C3E00-9C62-413C-A9E2-EF15ED82F2F9}" destId="{8D53CFF7-C289-4CC8-A1BC-B7C7D28145D2}" srcOrd="1" destOrd="0" presId="urn:microsoft.com/office/officeart/2005/8/layout/vList5"/>
    <dgm:cxn modelId="{3C9D1E68-1A45-41A6-92DC-4C72CC7CE236}" type="presParOf" srcId="{18DA4FDB-D872-43E0-B04D-CF45D4149ADE}" destId="{7996E024-91AA-4EFA-B5A2-0393A0A46986}" srcOrd="1" destOrd="0" presId="urn:microsoft.com/office/officeart/2005/8/layout/vList5"/>
    <dgm:cxn modelId="{32A52004-90BC-4DC8-9384-78CB2F7BA6E9}" type="presParOf" srcId="{18DA4FDB-D872-43E0-B04D-CF45D4149ADE}" destId="{84A14A87-A00A-4A04-92CE-ADA5D3E3CCCD}" srcOrd="2" destOrd="0" presId="urn:microsoft.com/office/officeart/2005/8/layout/vList5"/>
    <dgm:cxn modelId="{105FFFBB-D201-4018-96A5-45020FD74E64}" type="presParOf" srcId="{84A14A87-A00A-4A04-92CE-ADA5D3E3CCCD}" destId="{A734FBFB-4123-4354-8347-2BF391065CC8}" srcOrd="0" destOrd="0" presId="urn:microsoft.com/office/officeart/2005/8/layout/vList5"/>
    <dgm:cxn modelId="{3701D207-59E9-4F6C-A185-7D143A0AC4D5}" type="presParOf" srcId="{84A14A87-A00A-4A04-92CE-ADA5D3E3CCCD}" destId="{D38EA1F3-D27E-4BE0-B912-D1BD83913AFE}" srcOrd="1" destOrd="0" presId="urn:microsoft.com/office/officeart/2005/8/layout/vList5"/>
    <dgm:cxn modelId="{AFB46CDD-81C2-4327-9E1F-EC44A6D24A52}" type="presParOf" srcId="{18DA4FDB-D872-43E0-B04D-CF45D4149ADE}" destId="{E65AEAFE-B222-4865-88B0-1412BF3C9CA1}" srcOrd="3" destOrd="0" presId="urn:microsoft.com/office/officeart/2005/8/layout/vList5"/>
    <dgm:cxn modelId="{90200521-7AAB-43DE-83A4-F4D2E636B0A9}" type="presParOf" srcId="{18DA4FDB-D872-43E0-B04D-CF45D4149ADE}" destId="{0C7677EB-01B3-4F42-8015-15DD4DD71F91}" srcOrd="4" destOrd="0" presId="urn:microsoft.com/office/officeart/2005/8/layout/vList5"/>
    <dgm:cxn modelId="{9394FEAE-CB1D-4E0D-838B-79F3B7E4E9B3}" type="presParOf" srcId="{0C7677EB-01B3-4F42-8015-15DD4DD71F91}" destId="{CF5EBAA8-D50A-420A-84E3-C1EE07B1CEA8}" srcOrd="0" destOrd="0" presId="urn:microsoft.com/office/officeart/2005/8/layout/vList5"/>
    <dgm:cxn modelId="{04588A13-9ACB-4392-8EA6-C3A357DCB72C}" type="presParOf" srcId="{0C7677EB-01B3-4F42-8015-15DD4DD71F91}" destId="{9D130479-2567-4AAD-9175-06EE72774FE7}" srcOrd="1" destOrd="0" presId="urn:microsoft.com/office/officeart/2005/8/layout/vList5"/>
    <dgm:cxn modelId="{52D1AA1C-4244-473B-934F-7AEB414DEC32}" type="presParOf" srcId="{18DA4FDB-D872-43E0-B04D-CF45D4149ADE}" destId="{6EB445C6-B00D-4673-8B93-BEF9DCB0E439}" srcOrd="5" destOrd="0" presId="urn:microsoft.com/office/officeart/2005/8/layout/vList5"/>
    <dgm:cxn modelId="{F1F462A2-BF6A-7741-AF37-573A7B650711}" type="presParOf" srcId="{18DA4FDB-D872-43E0-B04D-CF45D4149ADE}" destId="{26D3F287-53B6-3447-A6D0-2812E3CE3A52}" srcOrd="6" destOrd="0" presId="urn:microsoft.com/office/officeart/2005/8/layout/vList5"/>
    <dgm:cxn modelId="{1F4FB526-2A07-F74A-BCE7-ACF585D3823A}" type="presParOf" srcId="{26D3F287-53B6-3447-A6D0-2812E3CE3A52}" destId="{EF211CF4-090E-1544-8206-8E9EA2748C88}" srcOrd="0" destOrd="0" presId="urn:microsoft.com/office/officeart/2005/8/layout/vList5"/>
    <dgm:cxn modelId="{B4E9969C-F5D6-344A-A52E-51F024C609AF}" type="presParOf" srcId="{26D3F287-53B6-3447-A6D0-2812E3CE3A52}" destId="{DEFF8707-5149-5A4E-B569-68081CD78366}" srcOrd="1" destOrd="0" presId="urn:microsoft.com/office/officeart/2005/8/layout/vList5"/>
    <dgm:cxn modelId="{062508C6-41A9-C846-B99B-E002240D6347}" type="presParOf" srcId="{18DA4FDB-D872-43E0-B04D-CF45D4149ADE}" destId="{B095FB9C-98DC-CF4C-9FCD-19447A892928}" srcOrd="7" destOrd="0" presId="urn:microsoft.com/office/officeart/2005/8/layout/vList5"/>
    <dgm:cxn modelId="{C2FE7FD4-681D-4FBA-8AFF-FBF01E976209}" type="presParOf" srcId="{18DA4FDB-D872-43E0-B04D-CF45D4149ADE}" destId="{14C50100-5E4D-4F90-A482-A5B20BAF0093}" srcOrd="8" destOrd="0" presId="urn:microsoft.com/office/officeart/2005/8/layout/vList5"/>
    <dgm:cxn modelId="{C5FB1659-028A-4154-AC91-3B4BAD593FE1}" type="presParOf" srcId="{14C50100-5E4D-4F90-A482-A5B20BAF0093}" destId="{1889267E-0460-4F69-A28E-F489C3AFE258}" srcOrd="0" destOrd="0" presId="urn:microsoft.com/office/officeart/2005/8/layout/vList5"/>
    <dgm:cxn modelId="{CF38A30A-868E-4C7F-B27B-FCE38693BD08}" type="presParOf" srcId="{14C50100-5E4D-4F90-A482-A5B20BAF0093}" destId="{AC9A76F0-5BF5-402E-8F48-13E9ACEF8CBA}" srcOrd="1" destOrd="0" presId="urn:microsoft.com/office/officeart/2005/8/layout/vList5"/>
    <dgm:cxn modelId="{B09ECB0A-832D-4760-9A19-FD0933630E08}" type="presParOf" srcId="{18DA4FDB-D872-43E0-B04D-CF45D4149ADE}" destId="{95E06D1C-2036-4F5E-A501-E88482B21A22}" srcOrd="9" destOrd="0" presId="urn:microsoft.com/office/officeart/2005/8/layout/vList5"/>
    <dgm:cxn modelId="{9226248E-64E3-414F-800D-721DBEF350B0}" type="presParOf" srcId="{18DA4FDB-D872-43E0-B04D-CF45D4149ADE}" destId="{343D0E35-E620-49F6-8F86-D95F8AE3287E}" srcOrd="10" destOrd="0" presId="urn:microsoft.com/office/officeart/2005/8/layout/vList5"/>
    <dgm:cxn modelId="{F73F7176-193B-4AFC-B652-680C56D3A5D2}" type="presParOf" srcId="{343D0E35-E620-49F6-8F86-D95F8AE3287E}" destId="{021A7200-A1B1-4E60-A02F-9D6DA35506AF}" srcOrd="0" destOrd="0" presId="urn:microsoft.com/office/officeart/2005/8/layout/vList5"/>
    <dgm:cxn modelId="{D1275E3B-67A0-4315-8724-87BB732BDBE4}" type="presParOf" srcId="{343D0E35-E620-49F6-8F86-D95F8AE3287E}" destId="{20F4114B-DAA8-48A5-8F24-0C89AF8CF26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8616A-1392-486E-998D-C409DBC60393}">
      <dsp:nvSpPr>
        <dsp:cNvPr id="0" name=""/>
        <dsp:cNvSpPr/>
      </dsp:nvSpPr>
      <dsp:spPr>
        <a:xfrm>
          <a:off x="-6002420" y="-918715"/>
          <a:ext cx="7147405" cy="7147405"/>
        </a:xfrm>
        <a:prstGeom prst="blockArc">
          <a:avLst>
            <a:gd name="adj1" fmla="val 18900000"/>
            <a:gd name="adj2" fmla="val 2700000"/>
            <a:gd name="adj3" fmla="val 302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B5B088-7B1A-41BC-9825-EE6772745AD2}">
      <dsp:nvSpPr>
        <dsp:cNvPr id="0" name=""/>
        <dsp:cNvSpPr/>
      </dsp:nvSpPr>
      <dsp:spPr>
        <a:xfrm>
          <a:off x="737024" y="530997"/>
          <a:ext cx="4917133" cy="10619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737024" y="530997"/>
        <a:ext cx="4917133" cy="1061994"/>
      </dsp:txXfrm>
    </dsp:sp>
    <dsp:sp modelId="{6ACBAB29-8052-4D31-87EC-7CEAFF02BA42}">
      <dsp:nvSpPr>
        <dsp:cNvPr id="0" name=""/>
        <dsp:cNvSpPr/>
      </dsp:nvSpPr>
      <dsp:spPr>
        <a:xfrm>
          <a:off x="73277" y="398248"/>
          <a:ext cx="1327493" cy="132749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E435FA-0421-4863-9D87-2E53B7C493CF}">
      <dsp:nvSpPr>
        <dsp:cNvPr id="0" name=""/>
        <dsp:cNvSpPr/>
      </dsp:nvSpPr>
      <dsp:spPr>
        <a:xfrm>
          <a:off x="1123059" y="2123989"/>
          <a:ext cx="4531098" cy="10619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1123059" y="2123989"/>
        <a:ext cx="4531098" cy="1061994"/>
      </dsp:txXfrm>
    </dsp:sp>
    <dsp:sp modelId="{684313DE-6DCD-4E1C-83F9-EED8963ADA15}">
      <dsp:nvSpPr>
        <dsp:cNvPr id="0" name=""/>
        <dsp:cNvSpPr/>
      </dsp:nvSpPr>
      <dsp:spPr>
        <a:xfrm>
          <a:off x="459312" y="1991240"/>
          <a:ext cx="1327493" cy="132749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33EB36-8203-4A3C-83CF-3669E0EE59B1}">
      <dsp:nvSpPr>
        <dsp:cNvPr id="0" name=""/>
        <dsp:cNvSpPr/>
      </dsp:nvSpPr>
      <dsp:spPr>
        <a:xfrm>
          <a:off x="737024" y="3716981"/>
          <a:ext cx="4917133" cy="10619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737024" y="3716981"/>
        <a:ext cx="4917133" cy="1061994"/>
      </dsp:txXfrm>
    </dsp:sp>
    <dsp:sp modelId="{F8D81291-1374-4CE7-B95E-FDA177BEF1AC}">
      <dsp:nvSpPr>
        <dsp:cNvPr id="0" name=""/>
        <dsp:cNvSpPr/>
      </dsp:nvSpPr>
      <dsp:spPr>
        <a:xfrm>
          <a:off x="73277" y="3584232"/>
          <a:ext cx="1327493" cy="132749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7FD2AB-786A-4BA0-94B8-73FB12FF2ADA}">
      <dsp:nvSpPr>
        <dsp:cNvPr id="0" name=""/>
        <dsp:cNvSpPr/>
      </dsp:nvSpPr>
      <dsp:spPr>
        <a:xfrm>
          <a:off x="0" y="179357"/>
          <a:ext cx="11017516" cy="901992"/>
        </a:xfrm>
        <a:prstGeom prst="rect">
          <a:avLst/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800" kern="1200" dirty="0"/>
        </a:p>
      </dsp:txBody>
      <dsp:txXfrm>
        <a:off x="0" y="179357"/>
        <a:ext cx="11017516" cy="901992"/>
      </dsp:txXfrm>
    </dsp:sp>
    <dsp:sp modelId="{437BA233-CB0E-4F40-9F13-707705429C6B}">
      <dsp:nvSpPr>
        <dsp:cNvPr id="0" name=""/>
        <dsp:cNvSpPr/>
      </dsp:nvSpPr>
      <dsp:spPr>
        <a:xfrm>
          <a:off x="1344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1344" y="1060807"/>
        <a:ext cx="2202965" cy="4177795"/>
      </dsp:txXfrm>
    </dsp:sp>
    <dsp:sp modelId="{3544609D-052E-425B-BFB2-31D82C857EC2}">
      <dsp:nvSpPr>
        <dsp:cNvPr id="0" name=""/>
        <dsp:cNvSpPr/>
      </dsp:nvSpPr>
      <dsp:spPr>
        <a:xfrm>
          <a:off x="2204310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2483469"/>
                <a:satOff val="9953"/>
                <a:lumOff val="2157"/>
                <a:alphaOff val="0"/>
                <a:tint val="50000"/>
                <a:satMod val="300000"/>
              </a:schemeClr>
            </a:gs>
            <a:gs pos="35000">
              <a:schemeClr val="accent5">
                <a:hueOff val="-2483469"/>
                <a:satOff val="9953"/>
                <a:lumOff val="2157"/>
                <a:alphaOff val="0"/>
                <a:tint val="37000"/>
                <a:satMod val="300000"/>
              </a:schemeClr>
            </a:gs>
            <a:gs pos="100000">
              <a:schemeClr val="accent5">
                <a:hueOff val="-2483469"/>
                <a:satOff val="9953"/>
                <a:lumOff val="215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2204310" y="1060807"/>
        <a:ext cx="2202965" cy="4177795"/>
      </dsp:txXfrm>
    </dsp:sp>
    <dsp:sp modelId="{AF2BF918-63D4-471B-AC37-CBFCAEEFE5F3}">
      <dsp:nvSpPr>
        <dsp:cNvPr id="0" name=""/>
        <dsp:cNvSpPr/>
      </dsp:nvSpPr>
      <dsp:spPr>
        <a:xfrm>
          <a:off x="4407275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4407275" y="1060807"/>
        <a:ext cx="2202965" cy="4177795"/>
      </dsp:txXfrm>
    </dsp:sp>
    <dsp:sp modelId="{61BACF6A-F16C-4F64-9155-ACFDF2449BD7}">
      <dsp:nvSpPr>
        <dsp:cNvPr id="0" name=""/>
        <dsp:cNvSpPr/>
      </dsp:nvSpPr>
      <dsp:spPr>
        <a:xfrm>
          <a:off x="6610240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7450407"/>
                <a:satOff val="29858"/>
                <a:lumOff val="6471"/>
                <a:alphaOff val="0"/>
                <a:tint val="50000"/>
                <a:satMod val="300000"/>
              </a:schemeClr>
            </a:gs>
            <a:gs pos="35000">
              <a:schemeClr val="accent5">
                <a:hueOff val="-7450407"/>
                <a:satOff val="29858"/>
                <a:lumOff val="6471"/>
                <a:alphaOff val="0"/>
                <a:tint val="37000"/>
                <a:satMod val="300000"/>
              </a:schemeClr>
            </a:gs>
            <a:gs pos="100000">
              <a:schemeClr val="accent5">
                <a:hueOff val="-7450407"/>
                <a:satOff val="29858"/>
                <a:lumOff val="647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6610240" y="1060807"/>
        <a:ext cx="2202965" cy="4177795"/>
      </dsp:txXfrm>
    </dsp:sp>
    <dsp:sp modelId="{B3E42C1B-A935-4212-9191-1B9B0A64F3C8}">
      <dsp:nvSpPr>
        <dsp:cNvPr id="0" name=""/>
        <dsp:cNvSpPr/>
      </dsp:nvSpPr>
      <dsp:spPr>
        <a:xfrm>
          <a:off x="8813205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zh-CN" sz="2400" kern="1200" dirty="0" smtClean="0"/>
        </a:p>
      </dsp:txBody>
      <dsp:txXfrm>
        <a:off x="8813205" y="1060807"/>
        <a:ext cx="2202965" cy="4177795"/>
      </dsp:txXfrm>
    </dsp:sp>
    <dsp:sp modelId="{FD5008A4-269E-4CA3-BA87-F2C8948DCC4C}">
      <dsp:nvSpPr>
        <dsp:cNvPr id="0" name=""/>
        <dsp:cNvSpPr/>
      </dsp:nvSpPr>
      <dsp:spPr>
        <a:xfrm>
          <a:off x="0" y="4856363"/>
          <a:ext cx="11017516" cy="379257"/>
        </a:xfrm>
        <a:prstGeom prst="rect">
          <a:avLst/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53CFF7-C289-4CC8-A1BC-B7C7D28145D2}">
      <dsp:nvSpPr>
        <dsp:cNvPr id="0" name=""/>
        <dsp:cNvSpPr/>
      </dsp:nvSpPr>
      <dsp:spPr>
        <a:xfrm rot="5400000">
          <a:off x="6915779" y="-3673618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Allow users submit and manage transfer request through different interface</a:t>
          </a:r>
          <a:endParaRPr lang="zh-CN" altLang="en-US" sz="2000" kern="1200" dirty="0"/>
        </a:p>
      </dsp:txBody>
      <dsp:txXfrm rot="-5400000">
        <a:off x="3158188" y="116213"/>
        <a:ext cx="8143386" cy="595963"/>
      </dsp:txXfrm>
    </dsp:sp>
    <dsp:sp modelId="{4EE85207-F60B-4091-9F90-DBD34FEC4955}">
      <dsp:nvSpPr>
        <dsp:cNvPr id="0" name=""/>
        <dsp:cNvSpPr/>
      </dsp:nvSpPr>
      <dsp:spPr>
        <a:xfrm>
          <a:off x="934" y="1417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dirty="0" smtClean="0"/>
            <a:t>RESTful-API</a:t>
          </a:r>
          <a:endParaRPr lang="zh-CN" altLang="en-US" sz="2800" kern="1200" dirty="0"/>
        </a:p>
      </dsp:txBody>
      <dsp:txXfrm>
        <a:off x="41234" y="41717"/>
        <a:ext cx="3076653" cy="744954"/>
      </dsp:txXfrm>
    </dsp:sp>
    <dsp:sp modelId="{D38EA1F3-D27E-4BE0-B912-D1BD83913AFE}">
      <dsp:nvSpPr>
        <dsp:cNvPr id="0" name=""/>
        <dsp:cNvSpPr/>
      </dsp:nvSpPr>
      <dsp:spPr>
        <a:xfrm rot="5400000">
          <a:off x="6915779" y="-2806786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2148096"/>
            <a:satOff val="9651"/>
            <a:lumOff val="663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2148096"/>
              <a:satOff val="9651"/>
              <a:lumOff val="66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Collect on-demand, real-time, minimal abstract routing information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000" kern="1200" dirty="0" smtClean="0"/>
            <a:t>Enforce resource allocation in the network</a:t>
          </a:r>
          <a:endParaRPr lang="zh-CN" altLang="en-US" sz="2000" kern="1200" dirty="0"/>
        </a:p>
      </dsp:txBody>
      <dsp:txXfrm rot="-5400000">
        <a:off x="3158188" y="983045"/>
        <a:ext cx="8143386" cy="595963"/>
      </dsp:txXfrm>
    </dsp:sp>
    <dsp:sp modelId="{A734FBFB-4123-4354-8347-2BF391065CC8}">
      <dsp:nvSpPr>
        <dsp:cNvPr id="0" name=""/>
        <dsp:cNvSpPr/>
      </dsp:nvSpPr>
      <dsp:spPr>
        <a:xfrm>
          <a:off x="934" y="868249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1986775"/>
                <a:satOff val="7962"/>
                <a:lumOff val="1726"/>
                <a:alphaOff val="0"/>
                <a:tint val="50000"/>
                <a:satMod val="300000"/>
              </a:schemeClr>
            </a:gs>
            <a:gs pos="35000">
              <a:schemeClr val="accent5">
                <a:hueOff val="-1986775"/>
                <a:satOff val="7962"/>
                <a:lumOff val="1726"/>
                <a:alphaOff val="0"/>
                <a:tint val="37000"/>
                <a:satMod val="300000"/>
              </a:schemeClr>
            </a:gs>
            <a:gs pos="100000">
              <a:schemeClr val="accent5">
                <a:hueOff val="-1986775"/>
                <a:satOff val="7962"/>
                <a:lumOff val="172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ALTO</a:t>
          </a:r>
          <a:endParaRPr lang="zh-CN" altLang="en-US" sz="2800" kern="1200" dirty="0"/>
        </a:p>
      </dsp:txBody>
      <dsp:txXfrm>
        <a:off x="41234" y="908549"/>
        <a:ext cx="3076653" cy="744954"/>
      </dsp:txXfrm>
    </dsp:sp>
    <dsp:sp modelId="{9D130479-2567-4AAD-9175-06EE72774FE7}">
      <dsp:nvSpPr>
        <dsp:cNvPr id="0" name=""/>
        <dsp:cNvSpPr/>
      </dsp:nvSpPr>
      <dsp:spPr>
        <a:xfrm rot="5400000">
          <a:off x="6915779" y="-1939954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4296193"/>
            <a:satOff val="19301"/>
            <a:lumOff val="1327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4296193"/>
              <a:satOff val="19301"/>
              <a:lumOff val="132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Centralized, efficient file-level scheduling and network resource allocation</a:t>
          </a:r>
          <a:endParaRPr lang="zh-CN" altLang="en-US" sz="2000" kern="1200" dirty="0"/>
        </a:p>
      </dsp:txBody>
      <dsp:txXfrm rot="-5400000">
        <a:off x="3158188" y="1849877"/>
        <a:ext cx="8143386" cy="595963"/>
      </dsp:txXfrm>
    </dsp:sp>
    <dsp:sp modelId="{CF5EBAA8-D50A-420A-84E3-C1EE07B1CEA8}">
      <dsp:nvSpPr>
        <dsp:cNvPr id="0" name=""/>
        <dsp:cNvSpPr/>
      </dsp:nvSpPr>
      <dsp:spPr>
        <a:xfrm>
          <a:off x="934" y="1735081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3973551"/>
                <a:satOff val="15924"/>
                <a:lumOff val="3451"/>
                <a:alphaOff val="0"/>
                <a:tint val="50000"/>
                <a:satMod val="300000"/>
              </a:schemeClr>
            </a:gs>
            <a:gs pos="35000">
              <a:schemeClr val="accent5">
                <a:hueOff val="-3973551"/>
                <a:satOff val="15924"/>
                <a:lumOff val="3451"/>
                <a:alphaOff val="0"/>
                <a:tint val="37000"/>
                <a:satMod val="300000"/>
              </a:schemeClr>
            </a:gs>
            <a:gs pos="100000">
              <a:schemeClr val="accent5">
                <a:hueOff val="-3973551"/>
                <a:satOff val="15924"/>
                <a:lumOff val="345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ExaO Scheduler</a:t>
          </a:r>
          <a:endParaRPr lang="zh-CN" altLang="en-US" sz="2800" kern="1200" dirty="0"/>
        </a:p>
      </dsp:txBody>
      <dsp:txXfrm>
        <a:off x="41234" y="1775381"/>
        <a:ext cx="3076653" cy="744954"/>
      </dsp:txXfrm>
    </dsp:sp>
    <dsp:sp modelId="{DEFF8707-5149-5A4E-B569-68081CD78366}">
      <dsp:nvSpPr>
        <dsp:cNvPr id="0" name=""/>
        <dsp:cNvSpPr/>
      </dsp:nvSpPr>
      <dsp:spPr>
        <a:xfrm rot="5400000">
          <a:off x="6915779" y="-1073122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6444289"/>
            <a:satOff val="28952"/>
            <a:lumOff val="199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6444289"/>
              <a:satOff val="28952"/>
              <a:lumOff val="199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000" kern="1200" dirty="0" smtClean="0"/>
            <a:t>Enforce scheduling and rate allocation decisions at end hosts</a:t>
          </a:r>
          <a:endParaRPr lang="zh-CN" altLang="en-US" sz="2000" kern="1200" dirty="0"/>
        </a:p>
      </dsp:txBody>
      <dsp:txXfrm rot="-5400000">
        <a:off x="3158188" y="2716709"/>
        <a:ext cx="8143386" cy="595963"/>
      </dsp:txXfrm>
    </dsp:sp>
    <dsp:sp modelId="{EF211CF4-090E-1544-8206-8E9EA2748C88}">
      <dsp:nvSpPr>
        <dsp:cNvPr id="0" name=""/>
        <dsp:cNvSpPr/>
      </dsp:nvSpPr>
      <dsp:spPr>
        <a:xfrm>
          <a:off x="934" y="2601913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5960326"/>
                <a:satOff val="23887"/>
                <a:lumOff val="5177"/>
                <a:alphaOff val="0"/>
                <a:tint val="50000"/>
                <a:satMod val="300000"/>
              </a:schemeClr>
            </a:gs>
            <a:gs pos="35000">
              <a:schemeClr val="accent5">
                <a:hueOff val="-5960326"/>
                <a:satOff val="23887"/>
                <a:lumOff val="5177"/>
                <a:alphaOff val="0"/>
                <a:tint val="37000"/>
                <a:satMod val="300000"/>
              </a:schemeClr>
            </a:gs>
            <a:gs pos="100000">
              <a:schemeClr val="accent5">
                <a:hueOff val="-5960326"/>
                <a:satOff val="23887"/>
                <a:lumOff val="517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smtClean="0"/>
            <a:t>Transfer Execution Nodes</a:t>
          </a:r>
          <a:endParaRPr lang="zh-CN" altLang="en-US" sz="2800" b="1" kern="1200" dirty="0"/>
        </a:p>
      </dsp:txBody>
      <dsp:txXfrm>
        <a:off x="41234" y="2642213"/>
        <a:ext cx="3076653" cy="744954"/>
      </dsp:txXfrm>
    </dsp:sp>
    <dsp:sp modelId="{AC9A76F0-5BF5-402E-8F48-13E9ACEF8CBA}">
      <dsp:nvSpPr>
        <dsp:cNvPr id="0" name=""/>
        <dsp:cNvSpPr/>
      </dsp:nvSpPr>
      <dsp:spPr>
        <a:xfrm rot="5400000">
          <a:off x="6915779" y="-206290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8592385"/>
            <a:satOff val="38602"/>
            <a:lumOff val="2654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8592385"/>
              <a:satOff val="38602"/>
              <a:lumOff val="265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Efficient data transfer tools on end hosts</a:t>
          </a:r>
          <a:endParaRPr lang="zh-CN" altLang="en-US" sz="2000" kern="1200" dirty="0"/>
        </a:p>
      </dsp:txBody>
      <dsp:txXfrm rot="-5400000">
        <a:off x="3158188" y="3583541"/>
        <a:ext cx="8143386" cy="595963"/>
      </dsp:txXfrm>
    </dsp:sp>
    <dsp:sp modelId="{1889267E-0460-4F69-A28E-F489C3AFE258}">
      <dsp:nvSpPr>
        <dsp:cNvPr id="0" name=""/>
        <dsp:cNvSpPr/>
      </dsp:nvSpPr>
      <dsp:spPr>
        <a:xfrm>
          <a:off x="934" y="3468745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7947101"/>
                <a:satOff val="31849"/>
                <a:lumOff val="6902"/>
                <a:alphaOff val="0"/>
                <a:tint val="50000"/>
                <a:satMod val="300000"/>
              </a:schemeClr>
            </a:gs>
            <a:gs pos="35000">
              <a:schemeClr val="accent5">
                <a:hueOff val="-7947101"/>
                <a:satOff val="31849"/>
                <a:lumOff val="6902"/>
                <a:alphaOff val="0"/>
                <a:tint val="37000"/>
                <a:satMod val="300000"/>
              </a:schemeClr>
            </a:gs>
            <a:gs pos="100000">
              <a:schemeClr val="accent5">
                <a:hueOff val="-7947101"/>
                <a:satOff val="31849"/>
                <a:lumOff val="6902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FDT</a:t>
          </a:r>
          <a:endParaRPr lang="zh-CN" altLang="en-US" sz="2800" kern="1200" dirty="0"/>
        </a:p>
      </dsp:txBody>
      <dsp:txXfrm>
        <a:off x="41234" y="3509045"/>
        <a:ext cx="3076653" cy="744954"/>
      </dsp:txXfrm>
    </dsp:sp>
    <dsp:sp modelId="{20F4114B-DAA8-48A5-8F24-0C89AF8CF265}">
      <dsp:nvSpPr>
        <dsp:cNvPr id="0" name=""/>
        <dsp:cNvSpPr/>
      </dsp:nvSpPr>
      <dsp:spPr>
        <a:xfrm rot="5400000">
          <a:off x="6915779" y="660541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Distributed monitoring infrastructure for real time monitoring of </a:t>
          </a:r>
          <a:r>
            <a:rPr lang="en-GB" sz="2000" kern="1200" smtClean="0"/>
            <a:t>each transfer</a:t>
          </a:r>
          <a:r>
            <a:rPr lang="en-GB" sz="2000" b="1" kern="1200" smtClean="0"/>
            <a:t> </a:t>
          </a:r>
          <a:endParaRPr lang="zh-CN" altLang="en-US" sz="2000" kern="1200" dirty="0"/>
        </a:p>
      </dsp:txBody>
      <dsp:txXfrm rot="-5400000">
        <a:off x="3158188" y="4450372"/>
        <a:ext cx="8143386" cy="595963"/>
      </dsp:txXfrm>
    </dsp:sp>
    <dsp:sp modelId="{021A7200-A1B1-4E60-A02F-9D6DA35506AF}">
      <dsp:nvSpPr>
        <dsp:cNvPr id="0" name=""/>
        <dsp:cNvSpPr/>
      </dsp:nvSpPr>
      <dsp:spPr>
        <a:xfrm>
          <a:off x="934" y="4335577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Monalisa</a:t>
          </a:r>
          <a:endParaRPr lang="zh-CN" altLang="en-US" sz="2800" kern="1200" dirty="0"/>
        </a:p>
      </dsp:txBody>
      <dsp:txXfrm>
        <a:off x="41234" y="4375877"/>
        <a:ext cx="3076653" cy="7449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image" Target="../media/image8.emf"/><Relationship Id="rId2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fld id="{5721E9F5-F346-4544-A173-003E47FC89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1274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effectLst/>
              </a:defRPr>
            </a:lvl1pPr>
          </a:lstStyle>
          <a:p>
            <a:pPr>
              <a:defRPr/>
            </a:pPr>
            <a:fld id="{86487906-38C7-2948-8EF2-63BA3985CD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277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ＭＳ Ｐゴシック" pitchFamily="-10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62F50D6-D15D-9D43-8078-CCA5EDDAF389}" type="slidenum">
              <a:rPr lang="en-US" sz="1200" baseline="0"/>
              <a:pPr/>
              <a:t>1</a:t>
            </a:fld>
            <a:endParaRPr lang="en-US" sz="1200" baseline="0"/>
          </a:p>
        </p:txBody>
      </p:sp>
      <p:sp>
        <p:nvSpPr>
          <p:cNvPr id="512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solidFill>
            <a:srgbClr val="FFFFFF"/>
          </a:solidFill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573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476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07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62F50D6-D15D-9D43-8078-CCA5EDDAF389}" type="slidenum">
              <a:rPr lang="en-US" sz="1200" baseline="0"/>
              <a:pPr/>
              <a:t>20</a:t>
            </a:fld>
            <a:endParaRPr lang="en-US" sz="1200" baseline="0"/>
          </a:p>
        </p:txBody>
      </p:sp>
      <p:sp>
        <p:nvSpPr>
          <p:cNvPr id="512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solidFill>
            <a:srgbClr val="FFFFFF"/>
          </a:solidFill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57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367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1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849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097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30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Minimally invasive change on end host groups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Real-time, dynamic resource allocation under the existence of other network traffic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b="1" dirty="0" smtClean="0"/>
              <a:t>Not CMS or HEP specific, </a:t>
            </a:r>
            <a:r>
              <a:rPr lang="en-GB" altLang="zh-CN" sz="3200" dirty="0" smtClean="0"/>
              <a:t>hence support any data intensive sciences.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altLang="zh-CN" sz="32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Dataset distribution to N destination: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altLang="zh-CN" sz="3200" b="1" dirty="0" smtClean="0"/>
              <a:t>Maximal link utilization </a:t>
            </a:r>
            <a:r>
              <a:rPr lang="en-GB" altLang="zh-CN" sz="3200" dirty="0" smtClean="0"/>
              <a:t>in the testbed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N</a:t>
            </a:r>
            <a:r>
              <a:rPr lang="en-GB" altLang="zh-CN" sz="3200" b="1" dirty="0" smtClean="0"/>
              <a:t> times faster than dataset level scheduling 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53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762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92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131E5B-00C3-0745-B9A8-94A27EBE9C2C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7235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CB2A15-B8E4-7E4F-8BA5-A4DAD477726A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482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091" y="6356352"/>
            <a:ext cx="2742843" cy="365125"/>
          </a:xfrm>
          <a:prstGeom prst="rect">
            <a:avLst/>
          </a:prstGeom>
        </p:spPr>
        <p:txBody>
          <a:bodyPr/>
          <a:lstStyle/>
          <a:p>
            <a:fld id="{248163CF-BA54-D549-9D5C-B7FFE81D7A99}" type="datetimeFigureOut">
              <a:rPr lang="en-US" smtClean="0"/>
              <a:t>11/16/16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075" y="6356352"/>
            <a:ext cx="41142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9479" y="6356352"/>
            <a:ext cx="2742843" cy="365125"/>
          </a:xfrm>
          <a:prstGeom prst="rect">
            <a:avLst/>
          </a:prstGeom>
        </p:spPr>
        <p:txBody>
          <a:bodyPr/>
          <a:lstStyle/>
          <a:p>
            <a:fld id="{2086F01A-CE0F-4F46-B785-041037040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622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>
          <a:xfrm>
            <a:off x="9544924" y="6549672"/>
            <a:ext cx="2539669" cy="304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8174B04-4DAE-EB42-9616-9AE45265018B}" type="slidenum">
              <a:rPr lang="en-US" smtClean="0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0590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75356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3492EE-3409-4449-A1A9-21803391433C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700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196" y="990600"/>
            <a:ext cx="5801027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1397" y="990600"/>
            <a:ext cx="5803145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3B7268-F349-8842-B2C6-E5D994E4AE31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558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E0BDCD-C9B5-0945-AF7F-3E94AA7ADACD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318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F64BDA-7C03-0348-A74F-EE75429B1384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6884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597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A41906-1694-444C-9BC0-9D3A13E9E150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21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1"/>
            <a:ext cx="12190413" cy="804863"/>
          </a:xfrm>
          <a:prstGeom prst="rect">
            <a:avLst/>
          </a:prstGeom>
          <a:solidFill>
            <a:srgbClr val="0F4D92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454" y="85614"/>
            <a:ext cx="1141513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25400" dist="12700" dir="2700000" algn="ctr" rotWithShape="0">
              <a:srgbClr val="000000">
                <a:alpha val="25000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7195" y="990600"/>
            <a:ext cx="11807346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12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1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3F3F3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6E7BBD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j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j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j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5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6.emf"/><Relationship Id="rId6" Type="http://schemas.openxmlformats.org/officeDocument/2006/relationships/image" Target="../media/image7.png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8.emf"/><Relationship Id="rId6" Type="http://schemas.openxmlformats.org/officeDocument/2006/relationships/oleObject" Target="../embeddings/oleObject12.bin"/><Relationship Id="rId7" Type="http://schemas.openxmlformats.org/officeDocument/2006/relationships/image" Target="../media/image9.emf"/><Relationship Id="rId8" Type="http://schemas.openxmlformats.org/officeDocument/2006/relationships/oleObject" Target="../embeddings/oleObject13.bin"/><Relationship Id="rId9" Type="http://schemas.openxmlformats.org/officeDocument/2006/relationships/image" Target="../media/image10.emf"/><Relationship Id="rId10" Type="http://schemas.openxmlformats.org/officeDocument/2006/relationships/oleObject" Target="../embeddings/oleObject14.bin"/><Relationship Id="rId11" Type="http://schemas.openxmlformats.org/officeDocument/2006/relationships/image" Target="../media/image11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oleObject" Target="../embeddings/oleObject1.bin"/><Relationship Id="rId10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6" Type="http://schemas.openxmlformats.org/officeDocument/2006/relationships/image" Target="../media/image5.png"/><Relationship Id="rId7" Type="http://schemas.openxmlformats.org/officeDocument/2006/relationships/oleObject" Target="../embeddings/oleObject3.bin"/><Relationship Id="rId8" Type="http://schemas.openxmlformats.org/officeDocument/2006/relationships/image" Target="../media/image4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2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06451"/>
            <a:ext cx="12190413" cy="5789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37252" y="1419038"/>
            <a:ext cx="10814539" cy="163195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4000" dirty="0" err="1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ExaO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: Software Defined Data Distribution for </a:t>
            </a:r>
            <a:r>
              <a:rPr lang="en-US" altLang="zh-CN" sz="4000" dirty="0" err="1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Exascale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Sciences</a:t>
            </a:r>
            <a:endParaRPr lang="en-US" sz="4000" dirty="0">
              <a:solidFill>
                <a:srgbClr val="800000"/>
              </a:solidFill>
              <a:latin typeface="Georgi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67536" y="3810568"/>
            <a:ext cx="9055339" cy="1294832"/>
          </a:xfrm>
        </p:spPr>
        <p:txBody>
          <a:bodyPr/>
          <a:lstStyle/>
          <a:p>
            <a:r>
              <a:rPr lang="zh-CN" altLang="en-US" dirty="0" smtClean="0"/>
              <a:t> </a:t>
            </a:r>
            <a:r>
              <a:rPr lang="en-US" altLang="zh-CN" dirty="0" smtClean="0"/>
              <a:t>California Institute of Technology,</a:t>
            </a:r>
          </a:p>
          <a:p>
            <a:r>
              <a:rPr lang="en-US" dirty="0"/>
              <a:t>European Organization for Nuclear Research </a:t>
            </a:r>
            <a:r>
              <a:rPr lang="en-US" dirty="0" smtClean="0"/>
              <a:t>(</a:t>
            </a:r>
            <a:r>
              <a:rPr lang="en-US" altLang="zh-CN" dirty="0" smtClean="0"/>
              <a:t>CERN),</a:t>
            </a:r>
          </a:p>
          <a:p>
            <a:r>
              <a:rPr lang="en-US" altLang="zh-CN" dirty="0"/>
              <a:t>Yale </a:t>
            </a:r>
            <a:r>
              <a:rPr lang="en-US" altLang="zh-CN" dirty="0" smtClean="0"/>
              <a:t>University</a:t>
            </a:r>
            <a:endParaRPr lang="en-US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256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9976940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1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5840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Scheduler</a:t>
            </a:r>
            <a:r>
              <a:rPr lang="zh-CN" altLang="en-US" sz="2000" dirty="0"/>
              <a:t> </a:t>
            </a:r>
            <a:r>
              <a:rPr lang="en-US" altLang="zh-CN" sz="2000" dirty="0"/>
              <a:t>queries</a:t>
            </a:r>
            <a:r>
              <a:rPr lang="zh-CN" altLang="en-US" sz="2000" dirty="0"/>
              <a:t> </a:t>
            </a:r>
            <a:r>
              <a:rPr lang="en-US" altLang="zh-CN" sz="2000" dirty="0"/>
              <a:t>NEW</a:t>
            </a:r>
            <a:r>
              <a:rPr lang="zh-CN" altLang="en-US" sz="2000" dirty="0"/>
              <a:t> </a:t>
            </a:r>
            <a:r>
              <a:rPr lang="en-US" altLang="zh-CN" sz="2000" dirty="0"/>
              <a:t>requests</a:t>
            </a:r>
            <a:r>
              <a:rPr lang="zh-CN" altLang="en-US" sz="2000" dirty="0"/>
              <a:t> </a:t>
            </a:r>
            <a:r>
              <a:rPr lang="en-US" altLang="zh-CN" sz="2000" dirty="0"/>
              <a:t>via</a:t>
            </a:r>
            <a:r>
              <a:rPr lang="zh-CN" altLang="en-US" sz="2000" dirty="0"/>
              <a:t> </a:t>
            </a:r>
            <a:r>
              <a:rPr lang="en-US" altLang="zh-CN" sz="2000" dirty="0" err="1"/>
              <a:t>ExaO</a:t>
            </a:r>
            <a:r>
              <a:rPr lang="zh-CN" altLang="en-US" sz="2000" dirty="0"/>
              <a:t> </a:t>
            </a:r>
            <a:r>
              <a:rPr lang="en-US" altLang="zh-CN" sz="2000" dirty="0"/>
              <a:t>RESTful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smtClean="0"/>
              <a:t>Scheduler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queries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ALTO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controllers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for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routing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state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1158600" y="4010629"/>
            <a:ext cx="1622322" cy="408917"/>
            <a:chOff x="6500621" y="1302555"/>
            <a:chExt cx="1622322" cy="408917"/>
          </a:xfrm>
        </p:grpSpPr>
        <p:sp>
          <p:nvSpPr>
            <p:cNvPr id="23" name="对角圆角矩形 2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11000" y="4163029"/>
            <a:ext cx="1622322" cy="408917"/>
            <a:chOff x="6500621" y="1302555"/>
            <a:chExt cx="1622322" cy="408917"/>
          </a:xfrm>
        </p:grpSpPr>
        <p:sp>
          <p:nvSpPr>
            <p:cNvPr id="27" name="对角圆角矩形 26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463400" y="4315429"/>
            <a:ext cx="1622322" cy="408917"/>
            <a:chOff x="6500621" y="1302555"/>
            <a:chExt cx="1622322" cy="408917"/>
          </a:xfrm>
        </p:grpSpPr>
        <p:sp>
          <p:nvSpPr>
            <p:cNvPr id="30" name="对角圆角矩形 29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743957" y="2448283"/>
            <a:ext cx="1757944" cy="350587"/>
            <a:chOff x="5560608" y="1333344"/>
            <a:chExt cx="1622322" cy="350587"/>
          </a:xfrm>
        </p:grpSpPr>
        <p:sp>
          <p:nvSpPr>
            <p:cNvPr id="60" name="对角圆角矩形 59"/>
            <p:cNvSpPr/>
            <p:nvPr/>
          </p:nvSpPr>
          <p:spPr bwMode="auto">
            <a:xfrm>
              <a:off x="5584682" y="1431759"/>
              <a:ext cx="1352245" cy="252172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5560608" y="1333344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User Requests</a:t>
              </a:r>
              <a:endParaRPr lang="zh-CN" altLang="en-US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4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83956E-7 2.59259E-6 L 0.00039 0.07222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5419E-7 -3.33333E-6 L -0.056 0.1643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00" y="8218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124E-6 4.44444E-6 L 0.10223 0.14282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05" y="713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4021E-6 2.22222E-6 L 0.299 0.11875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50" y="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2923784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13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6152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ALTO</a:t>
            </a:r>
            <a:r>
              <a:rPr lang="zh-CN" altLang="en-US" sz="2000" dirty="0"/>
              <a:t> </a:t>
            </a:r>
            <a:r>
              <a:rPr lang="en-US" altLang="zh-CN" sz="2000" dirty="0"/>
              <a:t>controller</a:t>
            </a:r>
            <a:r>
              <a:rPr lang="zh-CN" altLang="en-US" sz="2000" dirty="0"/>
              <a:t> </a:t>
            </a:r>
            <a:r>
              <a:rPr lang="en-US" altLang="zh-CN" sz="2000" dirty="0"/>
              <a:t>collects</a:t>
            </a:r>
            <a:r>
              <a:rPr lang="zh-CN" altLang="en-US" sz="2000" dirty="0"/>
              <a:t> </a:t>
            </a:r>
            <a:r>
              <a:rPr lang="en-US" altLang="zh-CN" sz="2000" dirty="0"/>
              <a:t>complete</a:t>
            </a:r>
            <a:r>
              <a:rPr lang="zh-CN" altLang="en-US" sz="2000" dirty="0"/>
              <a:t> </a:t>
            </a:r>
            <a:r>
              <a:rPr lang="en-US" altLang="zh-CN" sz="2000" dirty="0"/>
              <a:t>network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state and computes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on-demand,</a:t>
            </a:r>
            <a:r>
              <a:rPr lang="zh-CN" altLang="en-US" sz="2000" dirty="0"/>
              <a:t> </a:t>
            </a:r>
            <a:r>
              <a:rPr lang="en-US" altLang="zh-CN" sz="2000" dirty="0"/>
              <a:t>minimal,</a:t>
            </a:r>
            <a:r>
              <a:rPr lang="zh-CN" altLang="en-US" sz="2000" dirty="0"/>
              <a:t> </a:t>
            </a:r>
            <a:r>
              <a:rPr lang="en-US" altLang="zh-CN" sz="2000" dirty="0"/>
              <a:t>abstract</a:t>
            </a:r>
            <a:r>
              <a:rPr lang="zh-CN" altLang="en-US" sz="2000" dirty="0"/>
              <a:t> </a:t>
            </a:r>
            <a:r>
              <a:rPr lang="en-US" altLang="zh-CN" sz="2000" dirty="0"/>
              <a:t>routing</a:t>
            </a:r>
            <a:r>
              <a:rPr lang="zh-CN" altLang="en-US" sz="2000" dirty="0"/>
              <a:t> </a:t>
            </a:r>
            <a:r>
              <a:rPr lang="en-US" altLang="zh-CN" sz="2000" dirty="0"/>
              <a:t>state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response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query</a:t>
            </a:r>
            <a:endParaRPr lang="en-US" altLang="zh-CN" sz="2000" dirty="0"/>
          </a:p>
        </p:txBody>
      </p:sp>
      <p:grpSp>
        <p:nvGrpSpPr>
          <p:cNvPr id="32" name="组合 31"/>
          <p:cNvGrpSpPr/>
          <p:nvPr/>
        </p:nvGrpSpPr>
        <p:grpSpPr>
          <a:xfrm>
            <a:off x="5818959" y="4966628"/>
            <a:ext cx="1622322" cy="408917"/>
            <a:chOff x="6500621" y="1302555"/>
            <a:chExt cx="1622322" cy="408917"/>
          </a:xfrm>
        </p:grpSpPr>
        <p:sp>
          <p:nvSpPr>
            <p:cNvPr id="33" name="对角圆角矩形 3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3122906" y="4994456"/>
            <a:ext cx="1622322" cy="408917"/>
            <a:chOff x="6500621" y="1302555"/>
            <a:chExt cx="1622322" cy="408917"/>
          </a:xfrm>
        </p:grpSpPr>
        <p:sp>
          <p:nvSpPr>
            <p:cNvPr id="39" name="对角圆角矩形 38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45903" y="4993487"/>
            <a:ext cx="1622322" cy="408917"/>
            <a:chOff x="6500621" y="1302555"/>
            <a:chExt cx="1622322" cy="408917"/>
          </a:xfrm>
        </p:grpSpPr>
        <p:sp>
          <p:nvSpPr>
            <p:cNvPr id="36" name="对角圆角矩形 35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9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 -3.7037E-7 L 0.06576 -0.1787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86" y="-893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85185E-6 L -0.1392 -0.1629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66" y="-814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10001E-7 4.81481E-6 L -0.36645 -0.1650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23" y="-8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6219228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7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5840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smtClean="0"/>
              <a:t>Scheduler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makes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centralized,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dynamic,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file-level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scheduling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global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network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resource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allocation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decisions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1467873" y="3718930"/>
            <a:ext cx="2120213" cy="408917"/>
            <a:chOff x="6500621" y="1302555"/>
            <a:chExt cx="1664954" cy="408917"/>
          </a:xfrm>
        </p:grpSpPr>
        <p:sp>
          <p:nvSpPr>
            <p:cNvPr id="42" name="对角圆角矩形 41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1620273" y="3871330"/>
            <a:ext cx="2120213" cy="408917"/>
            <a:chOff x="6500621" y="1302555"/>
            <a:chExt cx="1664954" cy="408917"/>
          </a:xfrm>
        </p:grpSpPr>
        <p:sp>
          <p:nvSpPr>
            <p:cNvPr id="63" name="对角圆角矩形 6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1772673" y="4023730"/>
            <a:ext cx="2120213" cy="408917"/>
            <a:chOff x="6500621" y="1302555"/>
            <a:chExt cx="1664954" cy="408917"/>
          </a:xfrm>
        </p:grpSpPr>
        <p:sp>
          <p:nvSpPr>
            <p:cNvPr id="66" name="对角圆角矩形 65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925073" y="4176130"/>
            <a:ext cx="2120213" cy="408917"/>
            <a:chOff x="6500621" y="1302555"/>
            <a:chExt cx="1664954" cy="408917"/>
          </a:xfrm>
        </p:grpSpPr>
        <p:sp>
          <p:nvSpPr>
            <p:cNvPr id="15" name="对角圆角矩形 14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6" name="文本框 66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Decisions</a:t>
              </a:r>
              <a:endParaRPr lang="zh-CN" altLang="en-US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103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3872E-6 -7.40741E-7 L -0.11785 0.18055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63" y="10787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91E-7 -2.96296E-6 L 0.10288 0.16389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44" y="939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1692E-6 4.81481E-6 L 0.28754 0.13217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77" y="6597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5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25 C 0 -0.181 0.069 -0.25 0.125 -0.25 L 0.25 -0.25 E" pathEditMode="relative" ptsTypes="">
                                      <p:cBhvr>
                                        <p:cTn id="2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3659100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60" name="Visio" r:id="rId4" imgW="4296649" imgH="3470806" progId="Visio.Drawing.11">
                  <p:embed/>
                </p:oleObj>
              </mc:Choice>
              <mc:Fallback>
                <p:oleObj name="Visio" r:id="rId4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14984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makes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centralized,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dynamic,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file-level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global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resource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/>
              <a:t>Execution</a:t>
            </a:r>
            <a:r>
              <a:rPr lang="zh-CN" altLang="en-US" sz="2000" dirty="0"/>
              <a:t> </a:t>
            </a:r>
            <a:r>
              <a:rPr lang="en-US" altLang="zh-CN" sz="2000" dirty="0"/>
              <a:t>Nodes</a:t>
            </a:r>
            <a:r>
              <a:rPr lang="zh-CN" altLang="en-US" sz="2000" dirty="0"/>
              <a:t> </a:t>
            </a:r>
            <a:r>
              <a:rPr lang="en-US" altLang="zh-CN" sz="2000" dirty="0"/>
              <a:t>(TEN)</a:t>
            </a:r>
            <a:r>
              <a:rPr lang="zh-CN" altLang="en-US" sz="2000" dirty="0"/>
              <a:t> </a:t>
            </a:r>
            <a:r>
              <a:rPr lang="en-US" altLang="zh-CN" sz="2000" dirty="0"/>
              <a:t>query</a:t>
            </a:r>
            <a:r>
              <a:rPr lang="zh-CN" altLang="en-US" sz="2000" dirty="0"/>
              <a:t> </a:t>
            </a:r>
            <a:r>
              <a:rPr lang="en-US" altLang="zh-CN" sz="2000" dirty="0"/>
              <a:t>updated</a:t>
            </a:r>
            <a:r>
              <a:rPr lang="zh-CN" altLang="en-US" sz="2000" dirty="0"/>
              <a:t> </a:t>
            </a:r>
            <a:r>
              <a:rPr lang="en-US" altLang="zh-CN" sz="2000" dirty="0"/>
              <a:t>scheduling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allocation</a:t>
            </a:r>
            <a:r>
              <a:rPr lang="zh-CN" altLang="en-US" sz="2000" dirty="0"/>
              <a:t> </a:t>
            </a:r>
            <a:r>
              <a:rPr lang="en-US" altLang="zh-CN" sz="2000" dirty="0"/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TEN</a:t>
            </a:r>
            <a:r>
              <a:rPr lang="zh-CN" altLang="en-US" sz="2000" dirty="0"/>
              <a:t> </a:t>
            </a:r>
            <a:r>
              <a:rPr lang="en-US" altLang="zh-CN" sz="2000" dirty="0"/>
              <a:t>instruct</a:t>
            </a:r>
            <a:r>
              <a:rPr lang="zh-CN" altLang="en-US" sz="2000" dirty="0"/>
              <a:t> </a:t>
            </a:r>
            <a:r>
              <a:rPr lang="en-GB" sz="2000" dirty="0"/>
              <a:t>efficient data transfer tools on end hosts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FDT)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enforce</a:t>
            </a:r>
            <a:r>
              <a:rPr lang="zh-CN" altLang="en-US" sz="2000" dirty="0"/>
              <a:t> </a:t>
            </a:r>
            <a:r>
              <a:rPr lang="en-US" altLang="zh-CN" sz="2000" dirty="0"/>
              <a:t>scheduling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allocation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decisions</a:t>
            </a:r>
            <a:endParaRPr lang="en-US" altLang="zh-CN" sz="2000" dirty="0"/>
          </a:p>
        </p:txBody>
      </p:sp>
      <p:grpSp>
        <p:nvGrpSpPr>
          <p:cNvPr id="50" name="组合 49"/>
          <p:cNvGrpSpPr/>
          <p:nvPr/>
        </p:nvGrpSpPr>
        <p:grpSpPr>
          <a:xfrm>
            <a:off x="2537661" y="3654497"/>
            <a:ext cx="1338413" cy="408917"/>
            <a:chOff x="6500621" y="1302555"/>
            <a:chExt cx="1622322" cy="408917"/>
          </a:xfrm>
        </p:grpSpPr>
        <p:sp>
          <p:nvSpPr>
            <p:cNvPr id="51" name="对角圆角矩形 50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Query</a:t>
              </a:r>
              <a:endParaRPr lang="zh-CN" altLang="en-US" dirty="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841773" y="3692640"/>
            <a:ext cx="1716695" cy="584775"/>
            <a:chOff x="6500621" y="1302555"/>
            <a:chExt cx="1622322" cy="584775"/>
          </a:xfrm>
        </p:grpSpPr>
        <p:sp>
          <p:nvSpPr>
            <p:cNvPr id="48" name="对角圆角矩形 4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TEN instruction</a:t>
              </a:r>
              <a:endParaRPr lang="zh-CN" altLang="en-US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969197" y="3845040"/>
            <a:ext cx="1741673" cy="584775"/>
            <a:chOff x="6500621" y="1302555"/>
            <a:chExt cx="1622323" cy="584775"/>
          </a:xfrm>
        </p:grpSpPr>
        <p:sp>
          <p:nvSpPr>
            <p:cNvPr id="69" name="对角圆角矩形 68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6500622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TEN instruction</a:t>
              </a:r>
              <a:endParaRPr lang="zh-CN" altLang="en-US" dirty="0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000500" y="3997440"/>
            <a:ext cx="1862768" cy="408917"/>
            <a:chOff x="6500621" y="1302555"/>
            <a:chExt cx="1622322" cy="408917"/>
          </a:xfrm>
        </p:grpSpPr>
        <p:sp>
          <p:nvSpPr>
            <p:cNvPr id="72" name="对角圆角矩形 71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</a:t>
              </a:r>
              <a:r>
                <a:rPr lang="en-US" altLang="zh-CN" dirty="0" err="1" smtClean="0"/>
                <a:t>ininstruction</a:t>
              </a:r>
              <a:endParaRPr lang="zh-CN" altLang="en-US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93624" y="4149840"/>
            <a:ext cx="1922044" cy="584775"/>
            <a:chOff x="6500621" y="1302555"/>
            <a:chExt cx="1622322" cy="584775"/>
          </a:xfrm>
        </p:grpSpPr>
        <p:sp>
          <p:nvSpPr>
            <p:cNvPr id="18" name="对角圆角矩形 1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9" name="文本框 72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instruction</a:t>
              </a:r>
              <a:endParaRPr lang="zh-CN" altLang="en-US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14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8084E-6 2.96296E-6 L -0.21695 0.2879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48" y="1439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1684E-6 -7.40741E-7 L -0.03712 0.24884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62" y="1243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0033E-7 -1.48148E-6 L 0.13231 0.23935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15" y="1196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5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7037E-6 L -3.33333E-6 -0.13611 C -3.33333E-6 -0.19722 0.02631 -0.27222 0.04766 -0.27222 L 0.09532 -0.27222 " pathEditMode="relative" rAng="0" ptsTypes="FfFF">
                                      <p:cBhvr>
                                        <p:cTn id="3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-1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5100886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84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14984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makes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centralized,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dynamic,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file-level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global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resource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Execution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Nodes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(TEN)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updated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TEN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instruct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efficient data transfer tools on end hosts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(e.g.,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FDT)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enforce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err="1"/>
              <a:t>MonALISA</a:t>
            </a:r>
            <a:r>
              <a:rPr lang="zh-CN" altLang="en-US" sz="2000" dirty="0"/>
              <a:t> </a:t>
            </a:r>
            <a:r>
              <a:rPr lang="en-US" altLang="zh-CN" sz="2000" dirty="0"/>
              <a:t>sensors</a:t>
            </a:r>
            <a:r>
              <a:rPr lang="zh-CN" altLang="en-US" sz="2000" dirty="0"/>
              <a:t>  </a:t>
            </a:r>
            <a:r>
              <a:rPr lang="en-US" altLang="zh-CN" sz="2000" dirty="0"/>
              <a:t>monitor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/>
              <a:t>status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send</a:t>
            </a:r>
            <a:r>
              <a:rPr lang="zh-CN" altLang="en-US" sz="2000" dirty="0"/>
              <a:t> </a:t>
            </a:r>
            <a:r>
              <a:rPr lang="en-US" altLang="zh-CN" sz="2000" dirty="0"/>
              <a:t>update</a:t>
            </a:r>
            <a:r>
              <a:rPr lang="zh-CN" altLang="en-US" sz="2000" dirty="0"/>
              <a:t> </a:t>
            </a:r>
            <a:r>
              <a:rPr lang="en-US" altLang="zh-CN" sz="2000" dirty="0"/>
              <a:t>back</a:t>
            </a:r>
          </a:p>
        </p:txBody>
      </p:sp>
      <p:grpSp>
        <p:nvGrpSpPr>
          <p:cNvPr id="50" name="组合 49"/>
          <p:cNvGrpSpPr/>
          <p:nvPr/>
        </p:nvGrpSpPr>
        <p:grpSpPr>
          <a:xfrm>
            <a:off x="342454" y="6108481"/>
            <a:ext cx="1664146" cy="584775"/>
            <a:chOff x="6500621" y="1302555"/>
            <a:chExt cx="1622322" cy="584775"/>
          </a:xfrm>
        </p:grpSpPr>
        <p:sp>
          <p:nvSpPr>
            <p:cNvPr id="51" name="对角圆角矩形 50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822416" y="6108481"/>
            <a:ext cx="1647984" cy="584775"/>
            <a:chOff x="6500621" y="1302555"/>
            <a:chExt cx="1622322" cy="584775"/>
          </a:xfrm>
        </p:grpSpPr>
        <p:sp>
          <p:nvSpPr>
            <p:cNvPr id="45" name="对角圆角矩形 44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302378" y="6073299"/>
            <a:ext cx="1695322" cy="408917"/>
            <a:chOff x="6500621" y="1302555"/>
            <a:chExt cx="1622322" cy="408917"/>
          </a:xfrm>
        </p:grpSpPr>
        <p:sp>
          <p:nvSpPr>
            <p:cNvPr id="48" name="对角圆角矩形 4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719E-6 -3.7037E-7 L 0.41829 -0.28981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14" y="-14491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5021E-6 -3.7037E-7 L 0.22112 -0.25648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56" y="-1282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2233E-6 2.22222E-6 L 0.06212 -0.2541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1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4"/>
          <p:cNvSpPr/>
          <p:nvPr/>
        </p:nvSpPr>
        <p:spPr>
          <a:xfrm>
            <a:off x="0" y="7572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GB" sz="4400" kern="0" baseline="0" dirty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Practical </a:t>
            </a:r>
            <a:r>
              <a:rPr lang="en-GB" sz="4400" kern="0" baseline="0" dirty="0" smtClean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Concerns</a:t>
            </a:r>
            <a:endParaRPr lang="en-GB" sz="4400" kern="0" baseline="0" dirty="0">
              <a:solidFill>
                <a:srgbClr val="F3F3F3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1703536" y="1180727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0"/>
              <a:satOff val="0"/>
              <a:lumOff val="0"/>
              <a:alphaOff val="0"/>
            </a:schemeClr>
          </a:fillRef>
          <a:effectRef idx="1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Minimally invasive change</a:t>
            </a:r>
            <a:r>
              <a:rPr lang="en-US" altLang="zh-CN" sz="2400" kern="1200" baseline="0" dirty="0" smtClean="0"/>
              <a:t>s</a:t>
            </a:r>
            <a:r>
              <a:rPr lang="en-GB" sz="2400" kern="1200" baseline="0" dirty="0" smtClean="0"/>
              <a:t> on end host groups</a:t>
            </a:r>
            <a:endParaRPr lang="zh-CN" altLang="en-US" sz="2400" kern="1200" dirty="0"/>
          </a:p>
        </p:txBody>
      </p:sp>
      <p:sp>
        <p:nvSpPr>
          <p:cNvPr id="5" name="任意多边形 4"/>
          <p:cNvSpPr/>
          <p:nvPr/>
        </p:nvSpPr>
        <p:spPr>
          <a:xfrm>
            <a:off x="6283215" y="1180727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3311292"/>
              <a:satOff val="13270"/>
              <a:lumOff val="2876"/>
              <a:alphaOff val="0"/>
            </a:schemeClr>
          </a:fillRef>
          <a:effectRef idx="1">
            <a:schemeClr val="accent5">
              <a:hueOff val="-3311292"/>
              <a:satOff val="13270"/>
              <a:lumOff val="2876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Real-time, dynamic resource allocation under the existence of other network traffic</a:t>
            </a:r>
            <a:endParaRPr lang="zh-CN" altLang="en-US" sz="2400" kern="1200" dirty="0"/>
          </a:p>
        </p:txBody>
      </p:sp>
      <p:sp>
        <p:nvSpPr>
          <p:cNvPr id="7" name="任意多边形 6"/>
          <p:cNvSpPr/>
          <p:nvPr/>
        </p:nvSpPr>
        <p:spPr>
          <a:xfrm>
            <a:off x="1703536" y="4095068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6622584"/>
              <a:satOff val="26541"/>
              <a:lumOff val="5752"/>
              <a:alphaOff val="0"/>
            </a:schemeClr>
          </a:fillRef>
          <a:effectRef idx="1">
            <a:schemeClr val="accent5">
              <a:hueOff val="-6622584"/>
              <a:satOff val="26541"/>
              <a:lumOff val="5752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b="1" kern="1200" baseline="0" dirty="0" smtClean="0"/>
              <a:t>Not CMS or HEP specific, </a:t>
            </a:r>
            <a:r>
              <a:rPr lang="en-GB" sz="2400" kern="1200" baseline="0" dirty="0" smtClean="0"/>
              <a:t>hence support any data intensive sciences</a:t>
            </a:r>
            <a:endParaRPr lang="zh-CN" altLang="en-US" sz="2400" kern="1200" dirty="0"/>
          </a:p>
        </p:txBody>
      </p:sp>
      <p:sp>
        <p:nvSpPr>
          <p:cNvPr id="8" name="任意多边形 7"/>
          <p:cNvSpPr/>
          <p:nvPr/>
        </p:nvSpPr>
        <p:spPr>
          <a:xfrm>
            <a:off x="6283215" y="4095068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9933876"/>
              <a:satOff val="39811"/>
              <a:lumOff val="8628"/>
              <a:alphaOff val="0"/>
            </a:schemeClr>
          </a:fillRef>
          <a:effectRef idx="1">
            <a:schemeClr val="accent5">
              <a:hueOff val="-9933876"/>
              <a:satOff val="39811"/>
              <a:lumOff val="8628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Dataset distribution to N destination</a:t>
            </a:r>
            <a:endParaRPr lang="zh-CN" altLang="en-US" sz="2400" kern="1200" dirty="0" smtClean="0"/>
          </a:p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b="1" kern="1200" baseline="0" dirty="0" smtClean="0">
                <a:latin typeface="+mn-lt"/>
              </a:rPr>
              <a:t>   • </a:t>
            </a:r>
            <a:r>
              <a:rPr lang="en-GB" sz="2400" b="1" kern="1200" baseline="0" dirty="0" smtClean="0"/>
              <a:t>Maximal link utilization </a:t>
            </a:r>
            <a:r>
              <a:rPr lang="en-GB" sz="2400" kern="1200" baseline="0" dirty="0" smtClean="0"/>
              <a:t>in the testbed</a:t>
            </a:r>
            <a:endParaRPr lang="zh-CN" altLang="en-US" sz="2400" kern="1200" dirty="0" smtClean="0"/>
          </a:p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b="1" kern="1200" baseline="0" dirty="0" smtClean="0">
                <a:latin typeface="+mn-lt"/>
              </a:rPr>
              <a:t>   • </a:t>
            </a:r>
            <a:r>
              <a:rPr lang="en-US" altLang="zh-CN" sz="2400" b="1" kern="1200" baseline="0" dirty="0" smtClean="0"/>
              <a:t>N</a:t>
            </a:r>
            <a:r>
              <a:rPr lang="en-GB" sz="2400" b="1" kern="1200" baseline="0" dirty="0" smtClean="0"/>
              <a:t> times faster than dataset level scheduling </a:t>
            </a:r>
            <a:endParaRPr lang="zh-CN" altLang="en-US" sz="2400" kern="1200" dirty="0"/>
          </a:p>
        </p:txBody>
      </p:sp>
      <p:sp>
        <p:nvSpPr>
          <p:cNvPr id="9" name="TextBox 8"/>
          <p:cNvSpPr txBox="1"/>
          <p:nvPr/>
        </p:nvSpPr>
        <p:spPr>
          <a:xfrm>
            <a:off x="1002506" y="65487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911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4150951"/>
              </p:ext>
            </p:extLst>
          </p:nvPr>
        </p:nvGraphicFramePr>
        <p:xfrm>
          <a:off x="441433" y="1260514"/>
          <a:ext cx="5411412" cy="29178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1" name="Visio" r:id="rId4" imgW="4594394" imgH="2683680" progId="Visio.Drawing.11">
                  <p:embed/>
                </p:oleObj>
              </mc:Choice>
              <mc:Fallback>
                <p:oleObj name="Visio" r:id="rId4" imgW="4594394" imgH="268368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433" y="1260514"/>
                        <a:ext cx="5411412" cy="29178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altLang="zh-CN" sz="4000" dirty="0"/>
              <a:t>Example:</a:t>
            </a:r>
            <a:r>
              <a:rPr lang="zh-CN" altLang="en-US" sz="4000" dirty="0"/>
              <a:t> </a:t>
            </a:r>
            <a:r>
              <a:rPr lang="en-US" altLang="zh-CN" sz="4000" dirty="0"/>
              <a:t>Distributing</a:t>
            </a:r>
            <a:r>
              <a:rPr lang="zh-CN" altLang="en-US" sz="4000" dirty="0"/>
              <a:t> </a:t>
            </a:r>
            <a:r>
              <a:rPr lang="en-US" altLang="zh-CN" sz="4000" dirty="0"/>
              <a:t>Dataset</a:t>
            </a:r>
            <a:r>
              <a:rPr lang="zh-CN" altLang="en-US" sz="4000" dirty="0"/>
              <a:t> </a:t>
            </a:r>
            <a:r>
              <a:rPr lang="en-US" altLang="zh-CN" sz="4000" dirty="0"/>
              <a:t>X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All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/>
              <a:t>Sites</a:t>
            </a:r>
            <a:r>
              <a:rPr lang="zh-CN" altLang="en-US" sz="4000" dirty="0"/>
              <a:t> </a:t>
            </a:r>
            <a:r>
              <a:rPr lang="en-US" altLang="zh-CN" sz="4000" dirty="0"/>
              <a:t>in</a:t>
            </a:r>
            <a:r>
              <a:rPr lang="zh-CN" altLang="en-US" sz="4000" dirty="0"/>
              <a:t> </a:t>
            </a:r>
            <a:r>
              <a:rPr lang="en-US" altLang="zh-CN" sz="4000" dirty="0" err="1" smtClean="0"/>
              <a:t>ExaO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74" y="4556728"/>
            <a:ext cx="6214118" cy="192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603726" y="884896"/>
            <a:ext cx="5586687" cy="5973103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2200" dirty="0" smtClean="0"/>
              <a:t>Site 1 is the only source at the beginning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Each site can become a file provider once receiving files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Site 1 sends 3000/6=500 unique files to each destination site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Limit the rate of each (site 1, site X) flow as 100/6=16.7Gbps</a:t>
            </a:r>
          </a:p>
          <a:p>
            <a:pPr lvl="1">
              <a:lnSpc>
                <a:spcPct val="80000"/>
              </a:lnSpc>
            </a:pPr>
            <a:r>
              <a:rPr lang="en-US" sz="2200" b="1" dirty="0" smtClean="0"/>
              <a:t>Uplink utilization: 100%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Site X (X=2, 3, </a:t>
            </a:r>
            <a:r>
              <a:rPr lang="is-IS" sz="2200" dirty="0" smtClean="0"/>
              <a:t>…, 7</a:t>
            </a:r>
            <a:r>
              <a:rPr lang="en-US" sz="2200" dirty="0" smtClean="0"/>
              <a:t>):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becomes a source to other destination </a:t>
            </a:r>
            <a:r>
              <a:rPr lang="en-US" sz="2200" dirty="0"/>
              <a:t>sites </a:t>
            </a:r>
            <a:r>
              <a:rPr lang="en-US" sz="2200" dirty="0" smtClean="0"/>
              <a:t>after </a:t>
            </a:r>
            <a:r>
              <a:rPr lang="en-US" sz="2200" dirty="0"/>
              <a:t>receiving a unique file from site </a:t>
            </a:r>
            <a:r>
              <a:rPr lang="en-US" sz="2200" dirty="0" smtClean="0"/>
              <a:t>1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sends the received file to all other </a:t>
            </a:r>
            <a:r>
              <a:rPr lang="en-US" altLang="zh-CN" sz="2200" dirty="0" smtClean="0"/>
              <a:t>5</a:t>
            </a:r>
            <a:r>
              <a:rPr lang="zh-CN" altLang="en-US" sz="2200" dirty="0" smtClean="0"/>
              <a:t> </a:t>
            </a:r>
            <a:r>
              <a:rPr lang="en-US" sz="2200" dirty="0" smtClean="0"/>
              <a:t>destination sites</a:t>
            </a:r>
            <a:r>
              <a:rPr lang="en-US" sz="2200" dirty="0"/>
              <a:t>,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each </a:t>
            </a:r>
            <a:r>
              <a:rPr lang="en-US" sz="2200" dirty="0" smtClean="0"/>
              <a:t>at (100-16.7)/</a:t>
            </a:r>
            <a:r>
              <a:rPr lang="en-US" altLang="zh-CN" sz="2200" dirty="0" smtClean="0"/>
              <a:t>5=16.7Gbps</a:t>
            </a:r>
          </a:p>
          <a:p>
            <a:pPr lvl="1">
              <a:lnSpc>
                <a:spcPct val="80000"/>
              </a:lnSpc>
            </a:pPr>
            <a:r>
              <a:rPr lang="en-US" altLang="zh-CN" sz="2200" b="1" dirty="0" smtClean="0"/>
              <a:t>Uplink utilization: is 83.3%</a:t>
            </a:r>
          </a:p>
          <a:p>
            <a:pPr>
              <a:lnSpc>
                <a:spcPct val="80000"/>
              </a:lnSpc>
            </a:pPr>
            <a:r>
              <a:rPr lang="en-US" altLang="zh-CN" sz="2200" b="1" dirty="0" smtClean="0">
                <a:solidFill>
                  <a:srgbClr val="FF0000"/>
                </a:solidFill>
              </a:rPr>
              <a:t>Total link utilization: 6/7=85.71%</a:t>
            </a:r>
            <a:endParaRPr lang="en-US" sz="2200" b="1" dirty="0" smtClean="0">
              <a:solidFill>
                <a:srgbClr val="FF0000"/>
              </a:solidFill>
            </a:endParaRPr>
          </a:p>
          <a:p>
            <a:pPr lvl="1">
              <a:lnSpc>
                <a:spcPct val="80000"/>
              </a:lnSpc>
            </a:pPr>
            <a:r>
              <a:rPr lang="en-US" sz="2200" b="1" dirty="0" smtClean="0"/>
              <a:t>6 times of </a:t>
            </a:r>
            <a:r>
              <a:rPr lang="en-US" sz="2200" b="1" dirty="0" err="1" smtClean="0"/>
              <a:t>PhEDEx</a:t>
            </a:r>
            <a:endParaRPr lang="en-US" sz="2200" b="1" dirty="0" smtClean="0"/>
          </a:p>
          <a:p>
            <a:pPr lvl="1">
              <a:lnSpc>
                <a:spcPct val="80000"/>
              </a:lnSpc>
            </a:pPr>
            <a:r>
              <a:rPr lang="en-US" altLang="zh-CN" sz="2200" b="1" dirty="0" smtClean="0">
                <a:solidFill>
                  <a:srgbClr val="FF0000"/>
                </a:solidFill>
              </a:rPr>
              <a:t>Achieves</a:t>
            </a:r>
            <a:r>
              <a:rPr lang="zh-CN" altLang="en-US" sz="22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200" b="1" dirty="0" smtClean="0">
                <a:solidFill>
                  <a:srgbClr val="FF0000"/>
                </a:solidFill>
              </a:rPr>
              <a:t>theoretical</a:t>
            </a:r>
            <a:r>
              <a:rPr lang="zh-CN" altLang="en-US" sz="22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200" b="1" dirty="0" smtClean="0">
                <a:solidFill>
                  <a:srgbClr val="FF0000"/>
                </a:solidFill>
              </a:rPr>
              <a:t>m</a:t>
            </a:r>
            <a:r>
              <a:rPr lang="en-US" sz="2200" b="1" dirty="0" smtClean="0">
                <a:solidFill>
                  <a:srgbClr val="FF0000"/>
                </a:solidFill>
              </a:rPr>
              <a:t>aximum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50917" y="884897"/>
            <a:ext cx="2384683" cy="297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Dataset </a:t>
            </a:r>
            <a:r>
              <a:rPr lang="en-US" altLang="zh-CN" sz="2000" b="1" dirty="0" smtClean="0"/>
              <a:t>X</a:t>
            </a:r>
            <a:r>
              <a:rPr lang="en-US" sz="2000" b="1" dirty="0" smtClean="0"/>
              <a:t> (3000 50GB files)</a:t>
            </a:r>
            <a:endParaRPr lang="en-US" sz="2000" b="1" dirty="0"/>
          </a:p>
        </p:txBody>
      </p:sp>
      <p:sp>
        <p:nvSpPr>
          <p:cNvPr id="2" name="椭圆 1"/>
          <p:cNvSpPr/>
          <p:nvPr/>
        </p:nvSpPr>
        <p:spPr bwMode="auto">
          <a:xfrm>
            <a:off x="3453475" y="1238143"/>
            <a:ext cx="836613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4" name="直接箭头连接符 3"/>
          <p:cNvCxnSpPr/>
          <p:nvPr/>
        </p:nvCxnSpPr>
        <p:spPr bwMode="auto">
          <a:xfrm flipH="1">
            <a:off x="3343271" y="2009669"/>
            <a:ext cx="242888" cy="219183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1" name="直接箭头连接符 10"/>
          <p:cNvCxnSpPr/>
          <p:nvPr/>
        </p:nvCxnSpPr>
        <p:spPr bwMode="auto">
          <a:xfrm flipH="1">
            <a:off x="2338381" y="2428875"/>
            <a:ext cx="319094" cy="12382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sp>
        <p:nvSpPr>
          <p:cNvPr id="13" name="椭圆 12"/>
          <p:cNvSpPr/>
          <p:nvPr/>
        </p:nvSpPr>
        <p:spPr bwMode="auto">
          <a:xfrm>
            <a:off x="485174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14" name="直接箭头连接符 13"/>
          <p:cNvCxnSpPr/>
          <p:nvPr/>
        </p:nvCxnSpPr>
        <p:spPr bwMode="auto">
          <a:xfrm flipH="1">
            <a:off x="2497928" y="2595563"/>
            <a:ext cx="369099" cy="23336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6" name="直接箭头连接符 15"/>
          <p:cNvCxnSpPr/>
          <p:nvPr/>
        </p:nvCxnSpPr>
        <p:spPr bwMode="auto">
          <a:xfrm flipH="1">
            <a:off x="3050917" y="2662235"/>
            <a:ext cx="11375" cy="239194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8" name="直接箭头连接符 17"/>
          <p:cNvCxnSpPr/>
          <p:nvPr/>
        </p:nvCxnSpPr>
        <p:spPr bwMode="auto">
          <a:xfrm>
            <a:off x="3243269" y="2543163"/>
            <a:ext cx="221446" cy="176273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0" name="直接箭头连接符 19"/>
          <p:cNvCxnSpPr/>
          <p:nvPr/>
        </p:nvCxnSpPr>
        <p:spPr bwMode="auto">
          <a:xfrm>
            <a:off x="3353992" y="2490787"/>
            <a:ext cx="291700" cy="14051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2" name="直接箭头连接符 21"/>
          <p:cNvCxnSpPr/>
          <p:nvPr/>
        </p:nvCxnSpPr>
        <p:spPr bwMode="auto">
          <a:xfrm>
            <a:off x="3476629" y="2405045"/>
            <a:ext cx="257043" cy="8574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sp>
        <p:nvSpPr>
          <p:cNvPr id="25" name="椭圆 24"/>
          <p:cNvSpPr/>
          <p:nvPr/>
        </p:nvSpPr>
        <p:spPr bwMode="auto">
          <a:xfrm>
            <a:off x="1351947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6" name="椭圆 25"/>
          <p:cNvSpPr/>
          <p:nvPr/>
        </p:nvSpPr>
        <p:spPr bwMode="auto">
          <a:xfrm>
            <a:off x="2194918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7" name="椭圆 26"/>
          <p:cNvSpPr/>
          <p:nvPr/>
        </p:nvSpPr>
        <p:spPr bwMode="auto">
          <a:xfrm>
            <a:off x="3437924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8" name="椭圆 27"/>
          <p:cNvSpPr/>
          <p:nvPr/>
        </p:nvSpPr>
        <p:spPr bwMode="auto">
          <a:xfrm>
            <a:off x="4280900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9" name="椭圆 28"/>
          <p:cNvSpPr/>
          <p:nvPr/>
        </p:nvSpPr>
        <p:spPr bwMode="auto">
          <a:xfrm>
            <a:off x="5166721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-23853" y="6523834"/>
            <a:ext cx="71366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3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3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42454" y="85614"/>
            <a:ext cx="11415135" cy="685800"/>
          </a:xfrm>
        </p:spPr>
        <p:txBody>
          <a:bodyPr/>
          <a:lstStyle/>
          <a:p>
            <a:r>
              <a:rPr lang="en-US" sz="3200" dirty="0"/>
              <a:t>SC 16 </a:t>
            </a:r>
            <a:r>
              <a:rPr lang="en-US" sz="3200" dirty="0" smtClean="0"/>
              <a:t>Demo: Datasets Distribution Among Different Host Groups</a:t>
            </a:r>
            <a:endParaRPr lang="en-US" sz="3200" dirty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/>
          </p:nvPr>
        </p:nvGraphicFramePr>
        <p:xfrm>
          <a:off x="1418900" y="38008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7" name="Visio" r:id="rId4" imgW="4320338" imgH="2755630" progId="Visio.Drawing.11">
                  <p:embed/>
                </p:oleObj>
              </mc:Choice>
              <mc:Fallback>
                <p:oleObj name="Visio" r:id="rId4" imgW="4320338" imgH="27556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8900" y="38008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/>
          </p:nvPr>
        </p:nvGraphicFramePr>
        <p:xfrm>
          <a:off x="6083532" y="38008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8" name="Visio" r:id="rId6" imgW="4320338" imgH="2755630" progId="Visio.Drawing.11">
                  <p:embed/>
                </p:oleObj>
              </mc:Choice>
              <mc:Fallback>
                <p:oleObj name="Visio" r:id="rId6" imgW="4320338" imgH="27556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3532" y="3800871"/>
                        <a:ext cx="4321175" cy="2755900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4931013" y="6519446"/>
            <a:ext cx="725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/>
          </p:nvPr>
        </p:nvGraphicFramePr>
        <p:xfrm>
          <a:off x="1418900" y="10195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9" name="Visio" r:id="rId8" imgW="4320338" imgH="2755630" progId="Visio.Drawing.11">
                  <p:embed/>
                </p:oleObj>
              </mc:Choice>
              <mc:Fallback>
                <p:oleObj name="Visio" r:id="rId8" imgW="4320338" imgH="27556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8900" y="10195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/>
          </p:nvPr>
        </p:nvGraphicFramePr>
        <p:xfrm>
          <a:off x="6083532" y="10195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0" name="Visio" r:id="rId10" imgW="4320338" imgH="2755630" progId="Visio.Drawing.11">
                  <p:embed/>
                </p:oleObj>
              </mc:Choice>
              <mc:Fallback>
                <p:oleObj name="Visio" r:id="rId10" imgW="4320338" imgH="27556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3532" y="10195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右箭头 22"/>
          <p:cNvSpPr/>
          <p:nvPr/>
        </p:nvSpPr>
        <p:spPr bwMode="auto">
          <a:xfrm>
            <a:off x="5749490" y="2854180"/>
            <a:ext cx="324000" cy="324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8" name="右箭头 27"/>
          <p:cNvSpPr/>
          <p:nvPr/>
        </p:nvSpPr>
        <p:spPr bwMode="auto">
          <a:xfrm flipH="1">
            <a:off x="5733724" y="4158254"/>
            <a:ext cx="324000" cy="324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9" name="下箭头 28"/>
          <p:cNvSpPr/>
          <p:nvPr/>
        </p:nvSpPr>
        <p:spPr bwMode="auto">
          <a:xfrm>
            <a:off x="9985164" y="3655885"/>
            <a:ext cx="324000" cy="324000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298033" y="984219"/>
            <a:ext cx="3906248" cy="2553445"/>
            <a:chOff x="1298033" y="984219"/>
            <a:chExt cx="3906248" cy="2553445"/>
          </a:xfrm>
        </p:grpSpPr>
        <p:sp>
          <p:nvSpPr>
            <p:cNvPr id="21" name="矩形标注 20"/>
            <p:cNvSpPr/>
            <p:nvPr/>
          </p:nvSpPr>
          <p:spPr bwMode="auto">
            <a:xfrm>
              <a:off x="2978368" y="1615897"/>
              <a:ext cx="2225913" cy="702072"/>
            </a:xfrm>
            <a:prstGeom prst="wedgeRectCallout">
              <a:avLst>
                <a:gd name="adj1" fmla="val -96484"/>
                <a:gd name="adj2" fmla="val -82933"/>
              </a:avLst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DatasetX</a:t>
              </a:r>
              <a:r>
                <a:rPr kumimoji="0" lang="en-US" altLang="zh-CN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:</a:t>
              </a:r>
            </a:p>
            <a:p>
              <a:pPr eaLnBrk="0" hangingPunct="0"/>
              <a:r>
                <a:rPr lang="en-US" altLang="zh-CN" sz="2000" b="1" baseline="0" dirty="0" smtClean="0">
                  <a:solidFill>
                    <a:srgbClr val="FF0000"/>
                  </a:solidFill>
                  <a:ea typeface="ＭＳ Ｐゴシック" pitchFamily="-105" charset="-128"/>
                  <a:cs typeface="ＭＳ Ｐゴシック" pitchFamily="-105" charset="-128"/>
                </a:rPr>
                <a:t>Host1</a:t>
              </a:r>
              <a:r>
                <a:rPr lang="en-US" altLang="zh-CN" sz="2000" b="1" baseline="0" dirty="0" smtClean="0"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 -&gt; </a:t>
              </a:r>
              <a:r>
                <a:rPr lang="en-US" altLang="zh-CN" sz="2000" b="1" baseline="0" dirty="0">
                  <a:solidFill>
                    <a:srgbClr val="00B0F0"/>
                  </a:solidFill>
                  <a:ea typeface="ＭＳ Ｐゴシック" pitchFamily="-105" charset="-128"/>
                  <a:cs typeface="ＭＳ Ｐゴシック" pitchFamily="-105" charset="-128"/>
                </a:rPr>
                <a:t>Host2,3</a:t>
              </a:r>
              <a:endParaRPr lang="zh-CN" altLang="en-US" sz="2000" b="1" baseline="0" dirty="0">
                <a:solidFill>
                  <a:srgbClr val="00B0F0"/>
                </a:solidFill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2" name="椭圆 31"/>
            <p:cNvSpPr/>
            <p:nvPr/>
          </p:nvSpPr>
          <p:spPr bwMode="auto">
            <a:xfrm>
              <a:off x="2301767" y="984219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6" name="椭圆 35"/>
            <p:cNvSpPr/>
            <p:nvPr/>
          </p:nvSpPr>
          <p:spPr bwMode="auto">
            <a:xfrm>
              <a:off x="1944419" y="2843360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7" name="椭圆 36"/>
            <p:cNvSpPr/>
            <p:nvPr/>
          </p:nvSpPr>
          <p:spPr bwMode="auto">
            <a:xfrm>
              <a:off x="1298033" y="2117524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hangingPunct="0"/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2630215" y="999985"/>
            <a:ext cx="3207311" cy="3365757"/>
            <a:chOff x="2630215" y="999985"/>
            <a:chExt cx="3207311" cy="3365757"/>
          </a:xfrm>
        </p:grpSpPr>
        <p:sp>
          <p:nvSpPr>
            <p:cNvPr id="22" name="矩形标注 21"/>
            <p:cNvSpPr/>
            <p:nvPr/>
          </p:nvSpPr>
          <p:spPr bwMode="auto">
            <a:xfrm>
              <a:off x="3016469" y="3655885"/>
              <a:ext cx="2511002" cy="709857"/>
            </a:xfrm>
            <a:prstGeom prst="wedgeRectCallout">
              <a:avLst>
                <a:gd name="adj1" fmla="val -35743"/>
                <a:gd name="adj2" fmla="val -122648"/>
              </a:avLst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DatasetY</a:t>
              </a:r>
              <a:r>
                <a:rPr kumimoji="0" lang="en-US" altLang="zh-CN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:</a:t>
              </a:r>
            </a:p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b="1" baseline="0" dirty="0" smtClean="0">
                  <a:solidFill>
                    <a:srgbClr val="FF1D19"/>
                  </a:solidFill>
                  <a:ea typeface="ＭＳ Ｐゴシック" pitchFamily="-105" charset="-128"/>
                  <a:cs typeface="ＭＳ Ｐゴシック" pitchFamily="-105" charset="-128"/>
                </a:rPr>
                <a:t>H</a:t>
              </a:r>
              <a:r>
                <a:rPr lang="en-US" altLang="zh-CN" sz="2000" b="1" baseline="0" dirty="0" smtClean="0">
                  <a:solidFill>
                    <a:srgbClr val="FF0000"/>
                  </a:solidFill>
                  <a:ea typeface="ＭＳ Ｐゴシック" pitchFamily="-105" charset="-128"/>
                  <a:cs typeface="ＭＳ Ｐゴシック" pitchFamily="-105" charset="-128"/>
                </a:rPr>
                <a:t>ost4</a:t>
              </a:r>
              <a:r>
                <a:rPr lang="en-US" altLang="zh-CN" sz="2000" b="1" baseline="0" dirty="0" smtClean="0"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 -&gt; </a:t>
              </a:r>
              <a:r>
                <a:rPr lang="en-US" altLang="zh-CN" sz="2000" b="1" baseline="0" dirty="0" smtClean="0">
                  <a:solidFill>
                    <a:srgbClr val="00B0F0"/>
                  </a:solidFill>
                  <a:ea typeface="ＭＳ Ｐゴシック" pitchFamily="-105" charset="-128"/>
                  <a:cs typeface="ＭＳ Ｐゴシック" pitchFamily="-105" charset="-128"/>
                </a:rPr>
                <a:t>Host5,6,7,8</a:t>
              </a:r>
              <a:endPara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3" name="椭圆 32"/>
            <p:cNvSpPr/>
            <p:nvPr/>
          </p:nvSpPr>
          <p:spPr bwMode="auto">
            <a:xfrm>
              <a:off x="2630215" y="2832850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9" name="椭圆 38"/>
            <p:cNvSpPr/>
            <p:nvPr/>
          </p:nvSpPr>
          <p:spPr bwMode="auto">
            <a:xfrm>
              <a:off x="4171640" y="999985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0" name="椭圆 39"/>
            <p:cNvSpPr/>
            <p:nvPr/>
          </p:nvSpPr>
          <p:spPr bwMode="auto">
            <a:xfrm>
              <a:off x="3760774" y="2840227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1" name="椭圆 40"/>
            <p:cNvSpPr/>
            <p:nvPr/>
          </p:nvSpPr>
          <p:spPr bwMode="auto">
            <a:xfrm>
              <a:off x="4507973" y="2840227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2" name="椭圆 41"/>
            <p:cNvSpPr/>
            <p:nvPr/>
          </p:nvSpPr>
          <p:spPr bwMode="auto">
            <a:xfrm>
              <a:off x="5141217" y="1934344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</p:grpSp>
      <p:sp>
        <p:nvSpPr>
          <p:cNvPr id="46" name="对角圆角矩形 45"/>
          <p:cNvSpPr/>
          <p:nvPr/>
        </p:nvSpPr>
        <p:spPr bwMode="auto">
          <a:xfrm>
            <a:off x="220718" y="2355145"/>
            <a:ext cx="969582" cy="477705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Initial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0" name="对角圆角矩形 49"/>
          <p:cNvSpPr/>
          <p:nvPr/>
        </p:nvSpPr>
        <p:spPr bwMode="auto">
          <a:xfrm>
            <a:off x="220718" y="4847469"/>
            <a:ext cx="969582" cy="477705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Final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1" name="对角圆角矩形 50"/>
          <p:cNvSpPr/>
          <p:nvPr/>
        </p:nvSpPr>
        <p:spPr bwMode="auto">
          <a:xfrm>
            <a:off x="10573408" y="2355145"/>
            <a:ext cx="1466192" cy="939600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Host 1,4 as sources</a:t>
            </a:r>
            <a:endParaRPr kumimoji="0" lang="zh-CN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2" name="对角圆角矩形 51"/>
          <p:cNvSpPr/>
          <p:nvPr/>
        </p:nvSpPr>
        <p:spPr bwMode="auto">
          <a:xfrm>
            <a:off x="10573408" y="4870859"/>
            <a:ext cx="1466192" cy="939391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Host 2,3,5,6,7,8 as sources</a:t>
            </a:r>
            <a:endParaRPr kumimoji="0" lang="zh-CN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57663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6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2500"/>
                            </p:stCondLst>
                            <p:childTnLst>
                              <p:par>
                                <p:cTn id="53" presetID="22" presetClass="entr" presetSubtype="2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7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8" grpId="0" animBg="1"/>
      <p:bldP spid="29" grpId="0" animBg="1"/>
      <p:bldP spid="46" grpId="0" animBg="1"/>
      <p:bldP spid="50" grpId="0" animBg="1"/>
      <p:bldP spid="51" grpId="0" animBg="1"/>
      <p:bldP spid="5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ounded Rectangle 106"/>
          <p:cNvSpPr/>
          <p:nvPr/>
        </p:nvSpPr>
        <p:spPr bwMode="auto">
          <a:xfrm>
            <a:off x="6076584" y="954055"/>
            <a:ext cx="4841141" cy="776134"/>
          </a:xfrm>
          <a:prstGeom prst="roundRect">
            <a:avLst/>
          </a:prstGeom>
          <a:solidFill>
            <a:schemeClr val="bg1">
              <a:alpha val="0"/>
            </a:schemeClr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SC 16 </a:t>
            </a:r>
            <a:r>
              <a:rPr lang="en-US" sz="3200" dirty="0" smtClean="0"/>
              <a:t>Demo: Datasets Distribution Among Different Host Groups</a:t>
            </a:r>
            <a:endParaRPr lang="en-US" sz="3200" dirty="0"/>
          </a:p>
        </p:txBody>
      </p:sp>
      <p:cxnSp>
        <p:nvCxnSpPr>
          <p:cNvPr id="11" name="Straight Connector 10"/>
          <p:cNvCxnSpPr/>
          <p:nvPr/>
        </p:nvCxnSpPr>
        <p:spPr bwMode="auto">
          <a:xfrm flipH="1">
            <a:off x="3330948" y="4120844"/>
            <a:ext cx="494343" cy="104353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/>
          <p:nvPr/>
        </p:nvCxnSpPr>
        <p:spPr bwMode="auto">
          <a:xfrm>
            <a:off x="2149037" y="3703811"/>
            <a:ext cx="883642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/>
          <p:nvPr/>
        </p:nvCxnSpPr>
        <p:spPr bwMode="auto">
          <a:xfrm flipV="1">
            <a:off x="4167397" y="2577330"/>
            <a:ext cx="0" cy="734848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/>
          <p:nvPr/>
        </p:nvCxnSpPr>
        <p:spPr bwMode="auto">
          <a:xfrm>
            <a:off x="8290709" y="2461192"/>
            <a:ext cx="0" cy="844368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9" name="Straight Connector 28"/>
          <p:cNvCxnSpPr/>
          <p:nvPr/>
        </p:nvCxnSpPr>
        <p:spPr bwMode="auto">
          <a:xfrm flipH="1">
            <a:off x="9370209" y="3654196"/>
            <a:ext cx="921870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/>
          <p:nvPr/>
        </p:nvCxnSpPr>
        <p:spPr bwMode="auto">
          <a:xfrm>
            <a:off x="5191679" y="3576811"/>
            <a:ext cx="2019530" cy="519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/>
          <p:nvPr/>
        </p:nvCxnSpPr>
        <p:spPr bwMode="auto">
          <a:xfrm>
            <a:off x="543168" y="6443312"/>
            <a:ext cx="839207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/>
          <p:nvPr/>
        </p:nvCxnSpPr>
        <p:spPr bwMode="auto">
          <a:xfrm>
            <a:off x="543167" y="6054692"/>
            <a:ext cx="839207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9" name="Rectangle 48"/>
          <p:cNvSpPr/>
          <p:nvPr/>
        </p:nvSpPr>
        <p:spPr bwMode="auto">
          <a:xfrm>
            <a:off x="3032679" y="3312178"/>
            <a:ext cx="2159000" cy="78326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Dell Z9100 Switch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0" name="Rectangle 49"/>
          <p:cNvSpPr/>
          <p:nvPr/>
        </p:nvSpPr>
        <p:spPr bwMode="auto">
          <a:xfrm>
            <a:off x="7211209" y="3317368"/>
            <a:ext cx="2159000" cy="78326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Dell Z9100 Switch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55" name="Straight Connector 54"/>
          <p:cNvCxnSpPr/>
          <p:nvPr/>
        </p:nvCxnSpPr>
        <p:spPr bwMode="auto">
          <a:xfrm>
            <a:off x="4536491" y="4095444"/>
            <a:ext cx="528269" cy="104353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3" name="Straight Connector 62"/>
          <p:cNvCxnSpPr/>
          <p:nvPr/>
        </p:nvCxnSpPr>
        <p:spPr bwMode="auto">
          <a:xfrm flipH="1">
            <a:off x="7381240" y="4116949"/>
            <a:ext cx="520751" cy="102203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/>
          <p:nvPr/>
        </p:nvCxnSpPr>
        <p:spPr bwMode="auto">
          <a:xfrm>
            <a:off x="8625891" y="4116949"/>
            <a:ext cx="436062" cy="102203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6" name="Rectangle 65"/>
          <p:cNvSpPr/>
          <p:nvPr/>
        </p:nvSpPr>
        <p:spPr bwMode="auto">
          <a:xfrm>
            <a:off x="3604372" y="2130616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1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539602" y="5839546"/>
            <a:ext cx="271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baseline="0" dirty="0" smtClean="0"/>
              <a:t>40Gbps full duplex link</a:t>
            </a:r>
            <a:endParaRPr lang="en-US" sz="1800" b="1" baseline="0" dirty="0"/>
          </a:p>
        </p:txBody>
      </p:sp>
      <p:sp>
        <p:nvSpPr>
          <p:cNvPr id="80" name="TextBox 79"/>
          <p:cNvSpPr txBox="1"/>
          <p:nvPr/>
        </p:nvSpPr>
        <p:spPr>
          <a:xfrm>
            <a:off x="1539601" y="6251701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baseline="0" dirty="0" smtClean="0"/>
              <a:t>100Gbps full duplex link</a:t>
            </a:r>
            <a:endParaRPr lang="en-US" sz="1800" b="1" baseline="0" dirty="0"/>
          </a:p>
        </p:txBody>
      </p:sp>
      <p:sp>
        <p:nvSpPr>
          <p:cNvPr id="81" name="TextBox 80"/>
          <p:cNvSpPr txBox="1"/>
          <p:nvPr/>
        </p:nvSpPr>
        <p:spPr>
          <a:xfrm>
            <a:off x="4905705" y="6460095"/>
            <a:ext cx="725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5209088" y="3844522"/>
            <a:ext cx="2019530" cy="519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7" name="Rectangle 86"/>
          <p:cNvSpPr/>
          <p:nvPr/>
        </p:nvSpPr>
        <p:spPr bwMode="auto">
          <a:xfrm>
            <a:off x="1114997" y="3483251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2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88" name="Rectangle 87"/>
          <p:cNvSpPr/>
          <p:nvPr/>
        </p:nvSpPr>
        <p:spPr bwMode="auto">
          <a:xfrm>
            <a:off x="2843637" y="5167460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3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89" name="Rectangle 88"/>
          <p:cNvSpPr/>
          <p:nvPr/>
        </p:nvSpPr>
        <p:spPr bwMode="auto">
          <a:xfrm>
            <a:off x="4530146" y="5164379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4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90" name="Rectangle 89"/>
          <p:cNvSpPr/>
          <p:nvPr/>
        </p:nvSpPr>
        <p:spPr bwMode="auto">
          <a:xfrm>
            <a:off x="7756095" y="2144191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8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91" name="Rectangle 90"/>
          <p:cNvSpPr/>
          <p:nvPr/>
        </p:nvSpPr>
        <p:spPr bwMode="auto">
          <a:xfrm>
            <a:off x="10278657" y="3438913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7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92" name="Rectangle 91"/>
          <p:cNvSpPr/>
          <p:nvPr/>
        </p:nvSpPr>
        <p:spPr bwMode="auto">
          <a:xfrm>
            <a:off x="6846626" y="5138979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5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93" name="Rectangle 92"/>
          <p:cNvSpPr/>
          <p:nvPr/>
        </p:nvSpPr>
        <p:spPr bwMode="auto">
          <a:xfrm>
            <a:off x="8533135" y="5155294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6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754344" y="1181798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1</a:t>
            </a:r>
            <a:endParaRPr lang="en-US" baseline="0" dirty="0"/>
          </a:p>
        </p:txBody>
      </p:sp>
      <p:sp>
        <p:nvSpPr>
          <p:cNvPr id="96" name="TextBox 95"/>
          <p:cNvSpPr txBox="1"/>
          <p:nvPr/>
        </p:nvSpPr>
        <p:spPr>
          <a:xfrm>
            <a:off x="3150938" y="118179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2, 3</a:t>
            </a:r>
            <a:endParaRPr lang="en-US" baseline="0" dirty="0"/>
          </a:p>
        </p:txBody>
      </p:sp>
      <p:cxnSp>
        <p:nvCxnSpPr>
          <p:cNvPr id="100" name="Straight Arrow Connector 99"/>
          <p:cNvCxnSpPr>
            <a:stCxn id="95" idx="3"/>
            <a:endCxn id="96" idx="1"/>
          </p:cNvCxnSpPr>
          <p:nvPr/>
        </p:nvCxnSpPr>
        <p:spPr bwMode="auto">
          <a:xfrm>
            <a:off x="1828677" y="1412631"/>
            <a:ext cx="1322261" cy="0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1" name="TextBox 100"/>
          <p:cNvSpPr txBox="1"/>
          <p:nvPr/>
        </p:nvSpPr>
        <p:spPr>
          <a:xfrm>
            <a:off x="1880805" y="1052666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0" dirty="0" smtClean="0"/>
              <a:t>Dataset X</a:t>
            </a:r>
            <a:endParaRPr lang="en-US" sz="1600" baseline="0" dirty="0"/>
          </a:p>
        </p:txBody>
      </p:sp>
      <p:sp>
        <p:nvSpPr>
          <p:cNvPr id="103" name="TextBox 102"/>
          <p:cNvSpPr txBox="1"/>
          <p:nvPr/>
        </p:nvSpPr>
        <p:spPr>
          <a:xfrm>
            <a:off x="6309459" y="1181798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4</a:t>
            </a:r>
            <a:endParaRPr lang="en-US" baseline="0" dirty="0"/>
          </a:p>
        </p:txBody>
      </p:sp>
      <p:sp>
        <p:nvSpPr>
          <p:cNvPr id="104" name="TextBox 103"/>
          <p:cNvSpPr txBox="1"/>
          <p:nvPr/>
        </p:nvSpPr>
        <p:spPr>
          <a:xfrm>
            <a:off x="8706053" y="1181798"/>
            <a:ext cx="2098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5, 6, 7, 8</a:t>
            </a:r>
            <a:endParaRPr lang="en-US" baseline="0" dirty="0"/>
          </a:p>
        </p:txBody>
      </p:sp>
      <p:cxnSp>
        <p:nvCxnSpPr>
          <p:cNvPr id="105" name="Straight Arrow Connector 104"/>
          <p:cNvCxnSpPr/>
          <p:nvPr/>
        </p:nvCxnSpPr>
        <p:spPr bwMode="auto">
          <a:xfrm>
            <a:off x="7383792" y="1412631"/>
            <a:ext cx="1322261" cy="0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6" name="TextBox 105"/>
          <p:cNvSpPr txBox="1"/>
          <p:nvPr/>
        </p:nvSpPr>
        <p:spPr>
          <a:xfrm>
            <a:off x="7435920" y="1052666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0" dirty="0" smtClean="0"/>
              <a:t>Dataset Y</a:t>
            </a:r>
            <a:endParaRPr lang="en-US" sz="1600" baseline="0" dirty="0"/>
          </a:p>
        </p:txBody>
      </p:sp>
      <p:sp>
        <p:nvSpPr>
          <p:cNvPr id="108" name="TextBox 107"/>
          <p:cNvSpPr txBox="1"/>
          <p:nvPr/>
        </p:nvSpPr>
        <p:spPr>
          <a:xfrm>
            <a:off x="9904348" y="1774002"/>
            <a:ext cx="1665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baseline="0" dirty="0" smtClean="0">
                <a:solidFill>
                  <a:srgbClr val="0070C0"/>
                </a:solidFill>
              </a:rPr>
              <a:t>Online soon</a:t>
            </a:r>
            <a:endParaRPr lang="en-US" sz="2000" b="1" baseline="0" dirty="0">
              <a:solidFill>
                <a:srgbClr val="0070C0"/>
              </a:solidFill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2291989" y="2180036"/>
            <a:ext cx="13487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Twin 2U-SM</a:t>
            </a:r>
            <a:endParaRPr lang="en-US" sz="1600" baseline="0" dirty="0"/>
          </a:p>
        </p:txBody>
      </p:sp>
      <p:sp>
        <p:nvSpPr>
          <p:cNvPr id="114" name="TextBox 113"/>
          <p:cNvSpPr txBox="1"/>
          <p:nvPr/>
        </p:nvSpPr>
        <p:spPr>
          <a:xfrm>
            <a:off x="975241" y="3066403"/>
            <a:ext cx="13487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Twin 2U-SM</a:t>
            </a:r>
            <a:endParaRPr lang="en-US" sz="1600" baseline="0" dirty="0"/>
          </a:p>
        </p:txBody>
      </p:sp>
      <p:sp>
        <p:nvSpPr>
          <p:cNvPr id="115" name="TextBox 114"/>
          <p:cNvSpPr txBox="1"/>
          <p:nvPr/>
        </p:nvSpPr>
        <p:spPr>
          <a:xfrm>
            <a:off x="2029511" y="4756662"/>
            <a:ext cx="13487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Twin 2U-SM</a:t>
            </a:r>
            <a:endParaRPr lang="en-US" sz="1600" baseline="0" dirty="0"/>
          </a:p>
        </p:txBody>
      </p:sp>
      <p:sp>
        <p:nvSpPr>
          <p:cNvPr id="116" name="TextBox 115"/>
          <p:cNvSpPr txBox="1"/>
          <p:nvPr/>
        </p:nvSpPr>
        <p:spPr>
          <a:xfrm>
            <a:off x="5141842" y="4756662"/>
            <a:ext cx="1077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Dell R930</a:t>
            </a:r>
            <a:endParaRPr lang="en-US" sz="1600" baseline="0" dirty="0"/>
          </a:p>
        </p:txBody>
      </p:sp>
      <p:sp>
        <p:nvSpPr>
          <p:cNvPr id="117" name="TextBox 116"/>
          <p:cNvSpPr txBox="1"/>
          <p:nvPr/>
        </p:nvSpPr>
        <p:spPr>
          <a:xfrm>
            <a:off x="6573156" y="2191704"/>
            <a:ext cx="1077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Dell R930</a:t>
            </a:r>
            <a:endParaRPr lang="en-US" sz="1600" baseline="0" dirty="0"/>
          </a:p>
        </p:txBody>
      </p:sp>
      <p:sp>
        <p:nvSpPr>
          <p:cNvPr id="118" name="TextBox 117"/>
          <p:cNvSpPr txBox="1"/>
          <p:nvPr/>
        </p:nvSpPr>
        <p:spPr>
          <a:xfrm>
            <a:off x="10312728" y="3947672"/>
            <a:ext cx="1077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Dell R930</a:t>
            </a:r>
            <a:endParaRPr lang="en-US" sz="1600" baseline="0" dirty="0"/>
          </a:p>
        </p:txBody>
      </p:sp>
      <p:sp>
        <p:nvSpPr>
          <p:cNvPr id="119" name="TextBox 118"/>
          <p:cNvSpPr txBox="1"/>
          <p:nvPr/>
        </p:nvSpPr>
        <p:spPr>
          <a:xfrm>
            <a:off x="6404247" y="4691568"/>
            <a:ext cx="1077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Dell R930</a:t>
            </a:r>
            <a:endParaRPr lang="en-US" sz="1600" baseline="0" dirty="0"/>
          </a:p>
        </p:txBody>
      </p:sp>
      <p:sp>
        <p:nvSpPr>
          <p:cNvPr id="120" name="TextBox 119"/>
          <p:cNvSpPr txBox="1"/>
          <p:nvPr/>
        </p:nvSpPr>
        <p:spPr>
          <a:xfrm>
            <a:off x="9056924" y="4694526"/>
            <a:ext cx="1077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Dell R930</a:t>
            </a:r>
            <a:endParaRPr lang="en-US" sz="1600" baseline="0" dirty="0"/>
          </a:p>
        </p:txBody>
      </p:sp>
    </p:spTree>
    <p:extLst>
      <p:ext uri="{BB962C8B-B14F-4D97-AF65-F5344CB8AC3E}">
        <p14:creationId xmlns:p14="http://schemas.microsoft.com/office/powerpoint/2010/main" val="187800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“Super SDN Programming for Supercomputing”</a:t>
            </a:r>
          </a:p>
          <a:p>
            <a:pPr lvl="1"/>
            <a:r>
              <a:rPr lang="en-US" dirty="0" smtClean="0"/>
              <a:t>Introduc</a:t>
            </a:r>
            <a:r>
              <a:rPr lang="en-US" altLang="zh-CN" dirty="0"/>
              <a:t>e</a:t>
            </a:r>
            <a:r>
              <a:rPr lang="en-US" dirty="0" smtClean="0"/>
              <a:t> a series of tools to simplify SDN control plane programming in data intensive science networks</a:t>
            </a:r>
          </a:p>
          <a:p>
            <a:pPr lvl="1"/>
            <a:r>
              <a:rPr lang="en-US" dirty="0" smtClean="0"/>
              <a:t>Presentations at </a:t>
            </a:r>
            <a:r>
              <a:rPr lang="en-US" dirty="0" smtClean="0"/>
              <a:t>5:</a:t>
            </a:r>
            <a:r>
              <a:rPr lang="en-US" altLang="zh-CN" dirty="0" smtClean="0"/>
              <a:t>30pm </a:t>
            </a:r>
            <a:r>
              <a:rPr lang="de-DE" dirty="0" err="1" smtClean="0"/>
              <a:t>Wednesday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/>
              <a:t>11:30am </a:t>
            </a:r>
            <a:r>
              <a:rPr lang="de-DE" dirty="0" err="1"/>
              <a:t>Thursday</a:t>
            </a:r>
            <a:endParaRPr lang="de-DE" dirty="0" smtClean="0"/>
          </a:p>
          <a:p>
            <a:pPr lvl="1"/>
            <a:r>
              <a:rPr lang="en-US" dirty="0" smtClean="0"/>
              <a:t>Demo: Implementing A Science DMZ Traffic Control Application</a:t>
            </a:r>
          </a:p>
          <a:p>
            <a:pPr lvl="2"/>
            <a:r>
              <a:rPr lang="en-US" dirty="0" smtClean="0"/>
              <a:t>Run on a 6-switch network</a:t>
            </a:r>
          </a:p>
          <a:p>
            <a:pPr lvl="2"/>
            <a:r>
              <a:rPr lang="en-US" dirty="0" smtClean="0"/>
              <a:t>Lasts all 3 days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2506" y="64725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016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"/>
            <a:ext cx="12194374" cy="791570"/>
          </a:xfrm>
        </p:spPr>
        <p:txBody>
          <a:bodyPr/>
          <a:lstStyle/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/>
              <a:t>Compact Muon Solenoid </a:t>
            </a:r>
            <a:r>
              <a:rPr lang="en-US" altLang="zh-CN" dirty="0" smtClean="0"/>
              <a:t>Computing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endParaRPr 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96200" y="180975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图示 9"/>
          <p:cNvGraphicFramePr/>
          <p:nvPr>
            <p:extLst>
              <p:ext uri="{D42A27DB-BD31-4B8C-83A1-F6EECF244321}">
                <p14:modId xmlns:p14="http://schemas.microsoft.com/office/powerpoint/2010/main" val="2515536241"/>
              </p:ext>
            </p:extLst>
          </p:nvPr>
        </p:nvGraphicFramePr>
        <p:xfrm>
          <a:off x="406664" y="1205126"/>
          <a:ext cx="5727436" cy="5309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6134100" y="1205126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6166028"/>
              </p:ext>
            </p:extLst>
          </p:nvPr>
        </p:nvGraphicFramePr>
        <p:xfrm>
          <a:off x="6134099" y="1205125"/>
          <a:ext cx="6056313" cy="5396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90" name="Visio" r:id="rId9" imgW="4017260" imgH="3580669" progId="Visio.Drawing.11">
                  <p:embed/>
                </p:oleObj>
              </mc:Choice>
              <mc:Fallback>
                <p:oleObj name="Visio" r:id="rId9" imgW="4017260" imgH="3580669" progId="Visio.Drawing.11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34099" y="1205125"/>
                        <a:ext cx="6056313" cy="539614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文本框 22"/>
          <p:cNvSpPr txBox="1"/>
          <p:nvPr/>
        </p:nvSpPr>
        <p:spPr>
          <a:xfrm>
            <a:off x="1847848" y="1847850"/>
            <a:ext cx="4057652" cy="748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spcBef>
                <a:spcPct val="30000"/>
              </a:spcBef>
              <a:defRPr/>
            </a:pP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Large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raw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datasets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from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LHC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at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the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Tier-0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site</a:t>
            </a:r>
            <a:endParaRPr lang="en-US" altLang="zh-CN" sz="3200" dirty="0">
              <a:solidFill>
                <a:schemeClr val="bg1"/>
              </a:solidFill>
              <a:latin typeface="Arial" pitchFamily="-105" charset="0"/>
              <a:ea typeface="微软雅黑" panose="020B0503020204020204" pitchFamily="34" charset="-122"/>
              <a:cs typeface="ＭＳ Ｐゴシック" pitchFamily="-105" charset="-128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209799" y="3433507"/>
            <a:ext cx="3695701" cy="748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hangingPunct="0">
              <a:spcBef>
                <a:spcPct val="30000"/>
              </a:spcBef>
              <a:defRPr/>
            </a:pP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RECO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and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AOD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datasets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are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distributed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to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Tier-1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sites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847848" y="4844203"/>
            <a:ext cx="40576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hangingPunct="0">
              <a:spcBef>
                <a:spcPct val="30000"/>
              </a:spcBef>
              <a:defRPr/>
            </a:pP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RECO,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AOD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and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simulation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datasets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are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transferred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among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Tier-1~3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sites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for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analysis.</a:t>
            </a:r>
            <a:endParaRPr lang="zh-CN" altLang="en-US" sz="3200" dirty="0">
              <a:solidFill>
                <a:schemeClr val="bg1"/>
              </a:solidFill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6655340" y="2295525"/>
            <a:ext cx="2669635" cy="3344015"/>
            <a:chOff x="6655340" y="2295525"/>
            <a:chExt cx="2669635" cy="3344015"/>
          </a:xfrm>
        </p:grpSpPr>
        <p:cxnSp>
          <p:nvCxnSpPr>
            <p:cNvPr id="28" name="直接箭头连接符 27"/>
            <p:cNvCxnSpPr/>
            <p:nvPr/>
          </p:nvCxnSpPr>
          <p:spPr bwMode="auto">
            <a:xfrm flipH="1">
              <a:off x="9110336" y="2295525"/>
              <a:ext cx="214639" cy="12382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0" name="直接箭头连接符 29"/>
            <p:cNvCxnSpPr/>
            <p:nvPr/>
          </p:nvCxnSpPr>
          <p:spPr bwMode="auto">
            <a:xfrm flipH="1">
              <a:off x="7444712" y="3530299"/>
              <a:ext cx="80038" cy="198464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2" name="直接箭头连接符 31"/>
            <p:cNvCxnSpPr/>
            <p:nvPr/>
          </p:nvCxnSpPr>
          <p:spPr bwMode="auto">
            <a:xfrm>
              <a:off x="7888834" y="3562425"/>
              <a:ext cx="136049" cy="24309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4" name="直接箭头连接符 33"/>
            <p:cNvCxnSpPr/>
            <p:nvPr/>
          </p:nvCxnSpPr>
          <p:spPr bwMode="auto">
            <a:xfrm>
              <a:off x="8108334" y="3327473"/>
              <a:ext cx="250514" cy="106034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7" name="直接箭头连接符 36"/>
            <p:cNvCxnSpPr/>
            <p:nvPr/>
          </p:nvCxnSpPr>
          <p:spPr bwMode="auto">
            <a:xfrm>
              <a:off x="8382001" y="4645334"/>
              <a:ext cx="267978" cy="301267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9" name="直接箭头连接符 38"/>
            <p:cNvCxnSpPr/>
            <p:nvPr/>
          </p:nvCxnSpPr>
          <p:spPr bwMode="auto">
            <a:xfrm flipH="1">
              <a:off x="6878397" y="4688550"/>
              <a:ext cx="100160" cy="286169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1" name="直接箭头连接符 40"/>
            <p:cNvCxnSpPr/>
            <p:nvPr/>
          </p:nvCxnSpPr>
          <p:spPr bwMode="auto">
            <a:xfrm flipH="1">
              <a:off x="6655340" y="5306612"/>
              <a:ext cx="107798" cy="1946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3" name="直接箭头连接符 42"/>
            <p:cNvCxnSpPr/>
            <p:nvPr/>
          </p:nvCxnSpPr>
          <p:spPr bwMode="auto">
            <a:xfrm>
              <a:off x="6911718" y="5382812"/>
              <a:ext cx="9895" cy="2492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6" name="直接箭头连接符 45"/>
            <p:cNvCxnSpPr/>
            <p:nvPr/>
          </p:nvCxnSpPr>
          <p:spPr bwMode="auto">
            <a:xfrm>
              <a:off x="7149843" y="5268512"/>
              <a:ext cx="196841" cy="2327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8" name="直接箭头连接符 47"/>
            <p:cNvCxnSpPr/>
            <p:nvPr/>
          </p:nvCxnSpPr>
          <p:spPr bwMode="auto">
            <a:xfrm>
              <a:off x="8913495" y="5280850"/>
              <a:ext cx="196841" cy="2327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9" name="直接箭头连接符 48"/>
            <p:cNvCxnSpPr/>
            <p:nvPr/>
          </p:nvCxnSpPr>
          <p:spPr bwMode="auto">
            <a:xfrm flipH="1">
              <a:off x="8358848" y="5306612"/>
              <a:ext cx="197115" cy="249743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2" name="直接箭头连接符 51"/>
            <p:cNvCxnSpPr/>
            <p:nvPr/>
          </p:nvCxnSpPr>
          <p:spPr bwMode="auto">
            <a:xfrm>
              <a:off x="8678554" y="5373287"/>
              <a:ext cx="27297" cy="266253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54" name="矩形 53"/>
          <p:cNvSpPr/>
          <p:nvPr/>
        </p:nvSpPr>
        <p:spPr>
          <a:xfrm>
            <a:off x="8436592" y="2697976"/>
            <a:ext cx="3753821" cy="10772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RAW</a:t>
            </a:r>
            <a:r>
              <a:rPr lang="zh-CN" altLang="en-US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Data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: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tens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of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PB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per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year</a:t>
            </a:r>
          </a:p>
          <a:p>
            <a:r>
              <a:rPr lang="en-US" altLang="zh-CN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RECO</a:t>
            </a:r>
            <a:r>
              <a:rPr lang="zh-CN" altLang="en-US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and</a:t>
            </a:r>
            <a:r>
              <a:rPr lang="zh-CN" altLang="en-US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AOD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: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multiple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times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of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RAW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data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depending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on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analysis</a:t>
            </a:r>
            <a:r>
              <a:rPr lang="zh-CN" altLang="en-US" sz="1600" baseline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requirements</a:t>
            </a:r>
            <a:endParaRPr lang="en-US" altLang="zh-CN" sz="1600" baseline="0" dirty="0">
              <a:solidFill>
                <a:srgbClr val="000000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999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6" grpId="0"/>
      <p:bldP spid="5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2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06451"/>
            <a:ext cx="12190413" cy="5789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7936" y="3076388"/>
            <a:ext cx="10814539" cy="163195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40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Thank You!</a:t>
            </a:r>
            <a:br>
              <a:rPr lang="en-US" altLang="zh-CN" sz="40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/>
            </a:r>
            <a:b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For</a:t>
            </a:r>
            <a:r>
              <a:rPr lang="zh-CN" altLang="en-US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more</a:t>
            </a:r>
            <a:r>
              <a:rPr lang="zh-CN" altLang="en-US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information,</a:t>
            </a:r>
            <a:r>
              <a:rPr lang="zh-CN" altLang="en-US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please</a:t>
            </a:r>
            <a:r>
              <a:rPr lang="zh-CN" altLang="en-US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contact</a:t>
            </a:r>
            <a:r>
              <a:rPr lang="zh-CN" altLang="en-US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40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us.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/>
            </a:r>
            <a:b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4000" i="1" u="sng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supersdnprogramming@gmail.com</a:t>
            </a:r>
            <a:endParaRPr lang="en-US" sz="4000" dirty="0">
              <a:solidFill>
                <a:srgbClr val="800000"/>
              </a:solidFill>
              <a:latin typeface="Georgia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2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dirty="0" err="1" smtClean="0"/>
              <a:t>PhEDEx</a:t>
            </a:r>
            <a:r>
              <a:rPr lang="en-US" dirty="0" smtClean="0"/>
              <a:t>: CMS </a:t>
            </a:r>
            <a:r>
              <a:rPr lang="en-US" altLang="zh-CN" dirty="0" smtClean="0"/>
              <a:t>Data Transfer Service</a:t>
            </a:r>
            <a:endParaRPr lang="en-US" dirty="0"/>
          </a:p>
        </p:txBody>
      </p:sp>
      <p:graphicFrame>
        <p:nvGraphicFramePr>
          <p:cNvPr id="9" name="图示 8"/>
          <p:cNvGraphicFramePr/>
          <p:nvPr>
            <p:extLst>
              <p:ext uri="{D42A27DB-BD31-4B8C-83A1-F6EECF244321}">
                <p14:modId xmlns:p14="http://schemas.microsoft.com/office/powerpoint/2010/main" val="1128546381"/>
              </p:ext>
            </p:extLst>
          </p:nvPr>
        </p:nvGraphicFramePr>
        <p:xfrm>
          <a:off x="564884" y="1195251"/>
          <a:ext cx="11017516" cy="5417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7" name="文本框 26"/>
          <p:cNvSpPr txBox="1"/>
          <p:nvPr/>
        </p:nvSpPr>
        <p:spPr>
          <a:xfrm>
            <a:off x="645094" y="2407442"/>
            <a:ext cx="1973973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Number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of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files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63,000,000</a:t>
            </a:r>
            <a:endParaRPr lang="en-US" altLang="zh-CN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Average </a:t>
            </a:r>
            <a:r>
              <a:rPr lang="en-US" altLang="zh-CN" sz="2000" b="1" baseline="0" dirty="0" smtClean="0">
                <a:latin typeface="+mn-lt"/>
              </a:rPr>
              <a:t>file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size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</a:t>
            </a:r>
            <a:r>
              <a:rPr lang="zh-CN" altLang="en-US" sz="2000" b="1" baseline="0" dirty="0" smtClean="0">
                <a:solidFill>
                  <a:srgbClr val="FF0000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2.6GB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Total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volume</a:t>
            </a:r>
            <a:endParaRPr lang="en-US" altLang="zh-CN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 160PB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882969" y="2407442"/>
            <a:ext cx="1973973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Dataset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hundreds </a:t>
            </a:r>
            <a:r>
              <a:rPr lang="en-US" altLang="zh-CN" sz="2000" b="1" baseline="0" dirty="0">
                <a:solidFill>
                  <a:srgbClr val="FF0000"/>
                </a:solidFill>
                <a:latin typeface="+mn-lt"/>
              </a:rPr>
              <a:t>to thousands files</a:t>
            </a:r>
            <a:endParaRPr lang="zh-CN" altLang="en-US" sz="2000" b="1" baseline="0" dirty="0">
              <a:solidFill>
                <a:srgbClr val="FF0000"/>
              </a:solidFill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Dataset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transfer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requests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400-500 per</a:t>
            </a:r>
            <a:r>
              <a:rPr lang="zh-CN" altLang="en-US" sz="2000" b="1" baseline="0" dirty="0" smtClean="0">
                <a:solidFill>
                  <a:srgbClr val="FF0000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day</a:t>
            </a:r>
            <a:endParaRPr lang="en-US" altLang="zh-CN" sz="2000" b="1" baseline="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086655" y="2407442"/>
            <a:ext cx="1973973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r>
              <a:rPr lang="en-US" altLang="zh-CN" sz="2000" b="1" baseline="0" dirty="0"/>
              <a:t>Multiple transfer </a:t>
            </a:r>
            <a:r>
              <a:rPr lang="en-US" altLang="zh-CN" sz="2000" b="1" baseline="0" dirty="0" smtClean="0"/>
              <a:t>patterns: </a:t>
            </a:r>
            <a:endParaRPr lang="en-US" altLang="zh-CN" sz="2000" b="1" baseline="0" dirty="0"/>
          </a:p>
          <a:p>
            <a:r>
              <a:rPr lang="en-US" altLang="zh-CN" sz="2000" b="1" baseline="0" dirty="0">
                <a:solidFill>
                  <a:srgbClr val="FF0000"/>
                </a:solidFill>
              </a:rPr>
              <a:t>one-to-one</a:t>
            </a:r>
            <a:r>
              <a:rPr lang="en-US" altLang="zh-CN" sz="2000" b="1" baseline="0" dirty="0"/>
              <a:t>, </a:t>
            </a:r>
          </a:p>
          <a:p>
            <a:r>
              <a:rPr lang="en-US" altLang="zh-CN" sz="2000" b="1" baseline="0" dirty="0">
                <a:solidFill>
                  <a:srgbClr val="FF0000"/>
                </a:solidFill>
              </a:rPr>
              <a:t>one-to-many</a:t>
            </a:r>
          </a:p>
          <a:p>
            <a:r>
              <a:rPr lang="en-US" altLang="zh-CN" sz="2000" b="1" baseline="0" dirty="0" smtClean="0">
                <a:solidFill>
                  <a:srgbClr val="FF0000"/>
                </a:solidFill>
              </a:rPr>
              <a:t>many-to-many</a:t>
            </a:r>
            <a:endParaRPr lang="zh-CN" altLang="en-US" sz="2000" b="1" baseline="0" dirty="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219714" y="2407442"/>
            <a:ext cx="2101799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r>
              <a:rPr lang="en-US" altLang="zh-CN" sz="2000" b="1" baseline="0" dirty="0"/>
              <a:t>Users submit requests through </a:t>
            </a:r>
            <a:r>
              <a:rPr lang="en-US" altLang="zh-CN" sz="2000" b="1" baseline="0" dirty="0" smtClean="0"/>
              <a:t>web </a:t>
            </a:r>
            <a:r>
              <a:rPr lang="en-US" altLang="zh-CN" sz="2000" b="1" baseline="0" dirty="0"/>
              <a:t>interface</a:t>
            </a:r>
            <a:endParaRPr lang="zh-CN" altLang="en-US" sz="2000" b="1" baseline="0" dirty="0"/>
          </a:p>
        </p:txBody>
      </p:sp>
      <p:sp>
        <p:nvSpPr>
          <p:cNvPr id="31" name="文本框 30"/>
          <p:cNvSpPr txBox="1"/>
          <p:nvPr/>
        </p:nvSpPr>
        <p:spPr>
          <a:xfrm>
            <a:off x="9423400" y="2407442"/>
            <a:ext cx="2159000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pPr lvl="0"/>
            <a:r>
              <a:rPr lang="en-US" altLang="zh-CN" sz="2000" b="1" baseline="0" dirty="0"/>
              <a:t>Central data movement decision based on history statistics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66986" y="1499453"/>
            <a:ext cx="11017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pPr lvl="0" algn="ctr">
              <a:lnSpc>
                <a:spcPct val="100000"/>
              </a:lnSpc>
            </a:pPr>
            <a:r>
              <a:rPr lang="en-US" altLang="zh-CN" sz="3200" b="1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Automatic Data Management and Movement in CMS</a:t>
            </a:r>
            <a:endParaRPr lang="zh-CN" altLang="en-US" sz="3200" b="1" baseline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02506" y="64979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54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dirty="0" err="1" smtClean="0"/>
              <a:t>PhEDEx</a:t>
            </a:r>
            <a:r>
              <a:rPr lang="zh-CN" altLang="en-US" dirty="0" smtClean="0"/>
              <a:t> </a:t>
            </a:r>
            <a:r>
              <a:rPr lang="en-US" altLang="zh-CN" smtClean="0"/>
              <a:t>Architecture</a:t>
            </a:r>
            <a:endParaRPr 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574923" y="1443789"/>
            <a:ext cx="10946902" cy="5005137"/>
            <a:chOff x="574923" y="1933581"/>
            <a:chExt cx="10946902" cy="4145869"/>
          </a:xfrm>
        </p:grpSpPr>
        <p:sp>
          <p:nvSpPr>
            <p:cNvPr id="4" name="任意多边形 3"/>
            <p:cNvSpPr/>
            <p:nvPr/>
          </p:nvSpPr>
          <p:spPr>
            <a:xfrm>
              <a:off x="574923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Built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on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top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of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traditional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multi-domain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networks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574923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b="1" kern="1200" baseline="0" dirty="0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4379639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-2232385"/>
                <a:satOff val="13449"/>
                <a:lumOff val="1078"/>
                <a:alphaOff val="0"/>
              </a:schemeClr>
            </a:lnRef>
            <a:fillRef idx="3">
              <a:schemeClr val="accent4">
                <a:hueOff val="-2232385"/>
                <a:satOff val="13449"/>
                <a:lumOff val="1078"/>
                <a:alphaOff val="0"/>
              </a:schemeClr>
            </a:fillRef>
            <a:effectRef idx="2">
              <a:schemeClr val="accent4">
                <a:hueOff val="-2232385"/>
                <a:satOff val="13449"/>
                <a:lumOff val="107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Inflexible,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static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dataset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level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scheduling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4379639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lnRef>
            <a:fillRef idx="1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b="1" kern="1200" baseline="0" dirty="0">
                <a:latin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8184355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-4464770"/>
                <a:satOff val="26899"/>
                <a:lumOff val="2156"/>
                <a:alphaOff val="0"/>
              </a:schemeClr>
            </a:lnRef>
            <a:fillRef idx="3">
              <a:schemeClr val="accent4">
                <a:hueOff val="-4464770"/>
                <a:satOff val="26899"/>
                <a:lumOff val="2156"/>
                <a:alphaOff val="0"/>
              </a:schemeClr>
            </a:fillRef>
            <a:effectRef idx="2">
              <a:schemeClr val="accent4">
                <a:hueOff val="-4464770"/>
                <a:satOff val="26899"/>
                <a:lumOff val="215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Performance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8184355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lnRef>
            <a:fillRef idx="1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kern="1200" baseline="0" dirty="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74923" y="2697227"/>
            <a:ext cx="3337470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buSzPct val="200000"/>
            </a:pPr>
            <a:r>
              <a:rPr lang="en-US" altLang="zh-CN" sz="2000" b="1" baseline="0" dirty="0">
                <a:solidFill>
                  <a:prstClr val="black"/>
                </a:solidFill>
                <a:latin typeface="+mn-lt"/>
              </a:rPr>
              <a:t>•</a:t>
            </a:r>
            <a:r>
              <a:rPr lang="zh-CN" altLang="en-US" sz="2000" b="1" baseline="0" dirty="0">
                <a:solidFill>
                  <a:prstClr val="black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Inflexible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infrastructures,</a:t>
            </a:r>
            <a:endParaRPr lang="zh-CN" altLang="en-US" sz="2000" b="1" baseline="0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prstClr val="black"/>
                </a:solidFill>
                <a:latin typeface="+mn-lt"/>
              </a:rPr>
              <a:t>•</a:t>
            </a:r>
            <a:r>
              <a:rPr lang="zh-CN" altLang="en-US" sz="2000" b="1" baseline="0" dirty="0" smtClean="0">
                <a:solidFill>
                  <a:prstClr val="black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Lack </a:t>
            </a:r>
            <a:r>
              <a:rPr lang="en-US" altLang="zh-CN" sz="2000" b="1" baseline="0" dirty="0">
                <a:latin typeface="+mn-lt"/>
              </a:rPr>
              <a:t>of real-time,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global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network view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 I</a:t>
            </a:r>
            <a:r>
              <a:rPr lang="en-US" altLang="zh-CN" sz="2000" b="1" baseline="0" dirty="0" smtClean="0">
                <a:latin typeface="+mn-lt"/>
              </a:rPr>
              <a:t>nfeasible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of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end-to-end data flow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orchestration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26471" y="2712467"/>
            <a:ext cx="3337470" cy="373794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Traditional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client/server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mode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to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select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source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for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all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files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at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once</a:t>
            </a:r>
            <a:endParaRPr lang="zh-CN" altLang="en-US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Complete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ignorance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of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destination sites’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potential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file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providers</a:t>
            </a:r>
            <a:endParaRPr lang="zh-CN" altLang="en-US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No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network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resource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allocation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scheme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369195" y="2727707"/>
            <a:ext cx="2967790" cy="15219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 smtClean="0">
                <a:latin typeface="+mn-lt"/>
              </a:rPr>
              <a:t>• Low </a:t>
            </a:r>
            <a:r>
              <a:rPr lang="en-US" altLang="zh-CN" sz="2000" b="1" baseline="0" dirty="0">
                <a:latin typeface="+mn-lt"/>
              </a:rPr>
              <a:t>concurrency</a:t>
            </a:r>
            <a:endParaRPr lang="zh-CN" altLang="en-US" sz="2000" baseline="0" dirty="0">
              <a:latin typeface="+mn-lt"/>
            </a:endParaRPr>
          </a:p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L</a:t>
            </a:r>
            <a:r>
              <a:rPr lang="en-US" altLang="zh-CN" sz="2000" b="1" baseline="0" dirty="0" smtClean="0">
                <a:latin typeface="+mn-lt"/>
              </a:rPr>
              <a:t>ow </a:t>
            </a:r>
            <a:r>
              <a:rPr lang="en-US" altLang="zh-CN" sz="2000" b="1" baseline="0" dirty="0">
                <a:latin typeface="+mn-lt"/>
              </a:rPr>
              <a:t>link utilization</a:t>
            </a:r>
            <a:endParaRPr lang="zh-CN" altLang="en-US" sz="2000" baseline="0" dirty="0">
              <a:latin typeface="+mn-lt"/>
            </a:endParaRPr>
          </a:p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L</a:t>
            </a:r>
            <a:r>
              <a:rPr lang="en-US" altLang="zh-CN" sz="2000" b="1" baseline="0" dirty="0" smtClean="0">
                <a:latin typeface="+mn-lt"/>
              </a:rPr>
              <a:t>ong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transfer delay</a:t>
            </a:r>
            <a:endParaRPr lang="zh-CN" altLang="en-US" sz="2000" baseline="0" dirty="0"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02506" y="64979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59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" name="对象 7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9963200"/>
              </p:ext>
            </p:extLst>
          </p:nvPr>
        </p:nvGraphicFramePr>
        <p:xfrm>
          <a:off x="441433" y="1260513"/>
          <a:ext cx="5411412" cy="35164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97" name="Visio" r:id="rId4" imgW="4594394" imgH="2683680" progId="Visio.Drawing.11">
                  <p:embed/>
                </p:oleObj>
              </mc:Choice>
              <mc:Fallback>
                <p:oleObj name="Visio" r:id="rId4" imgW="4594394" imgH="2683680" progId="Visio.Drawing.11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433" y="1260513"/>
                        <a:ext cx="5411412" cy="351643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Content Placeholder 2"/>
              <p:cNvSpPr txBox="1">
                <a:spLocks/>
              </p:cNvSpPr>
              <p:nvPr/>
            </p:nvSpPr>
            <p:spPr bwMode="auto">
              <a:xfrm>
                <a:off x="5861702" y="1260514"/>
                <a:ext cx="6328712" cy="51402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:ma14="http://schemas.microsoft.com/office/mac/drawingml/2011/main" val="1"/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E7BBD"/>
                  </a:buClr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9pPr>
              </a:lstStyle>
              <a:p>
                <a:r>
                  <a:rPr lang="en-US" altLang="zh-CN" sz="2400" kern="0" baseline="0" dirty="0" smtClean="0"/>
                  <a:t>O</a:t>
                </a:r>
                <a:r>
                  <a:rPr lang="en-US" sz="2400" kern="0" baseline="0" dirty="0" smtClean="0"/>
                  <a:t>nly site 1 </a:t>
                </a:r>
                <a:r>
                  <a:rPr lang="en-US" altLang="zh-CN" sz="2400" kern="0" baseline="0" dirty="0" smtClean="0"/>
                  <a:t>is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considered</a:t>
                </a:r>
                <a:r>
                  <a:rPr 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potential</a:t>
                </a:r>
                <a:r>
                  <a:rPr lang="en-US" sz="2400" kern="0" baseline="0" dirty="0" smtClean="0"/>
                  <a:t> source</a:t>
                </a:r>
              </a:p>
              <a:p>
                <a:r>
                  <a:rPr lang="en-US" altLang="zh-CN" sz="2400" kern="0" baseline="0" dirty="0" err="1" smtClean="0"/>
                  <a:t>PhEDEx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</a:t>
                </a:r>
                <a:r>
                  <a:rPr lang="en-US" sz="2400" kern="0" baseline="0" dirty="0" smtClean="0"/>
                  <a:t>cheduling</a:t>
                </a:r>
                <a:r>
                  <a:rPr lang="en-US" altLang="zh-CN" sz="2400" kern="0" baseline="0" dirty="0" smtClean="0"/>
                  <a:t>:</a:t>
                </a:r>
                <a:r>
                  <a:rPr 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</a:t>
                </a:r>
                <a:r>
                  <a:rPr lang="en-US" sz="2400" kern="0" baseline="0" dirty="0" smtClean="0"/>
                  <a:t>ite 1 sends all 3000 files to each destination</a:t>
                </a:r>
              </a:p>
              <a:p>
                <a:pPr lvl="1"/>
                <a:r>
                  <a:rPr lang="en-US" sz="2400" kern="0" baseline="0" dirty="0" smtClean="0"/>
                  <a:t>(File K, site 1, site X)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where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K=1,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2,</a:t>
                </a:r>
                <a:r>
                  <a:rPr lang="zh-CN" altLang="en-US" sz="2400" kern="0" baseline="0" dirty="0" smtClean="0"/>
                  <a:t> </a:t>
                </a:r>
                <a:r>
                  <a:rPr lang="is-IS" altLang="zh-CN" sz="2400" kern="0" baseline="0" dirty="0" smtClean="0"/>
                  <a:t>…</a:t>
                </a:r>
                <a:r>
                  <a:rPr lang="en-US" altLang="zh-CN" sz="2400" kern="0" baseline="0" dirty="0" smtClean="0"/>
                  <a:t>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3000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and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X=2,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3,</a:t>
                </a:r>
                <a:r>
                  <a:rPr lang="zh-CN" altLang="en-US" sz="2400" kern="0" baseline="0" dirty="0" smtClean="0"/>
                  <a:t> </a:t>
                </a:r>
                <a:r>
                  <a:rPr lang="is-IS" altLang="zh-CN" sz="2400" kern="0" baseline="0" dirty="0" smtClean="0"/>
                  <a:t>…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7</a:t>
                </a:r>
                <a:endParaRPr lang="en-US" altLang="zh-CN" sz="2400" kern="0" baseline="0" dirty="0" smtClean="0">
                  <a:solidFill>
                    <a:srgbClr val="FF0000"/>
                  </a:solidFill>
                </a:endParaRPr>
              </a:p>
              <a:p>
                <a:pPr lvl="1"/>
                <a:r>
                  <a:rPr lang="en-US" altLang="zh-CN" sz="2400" kern="0" baseline="0" dirty="0" smtClean="0">
                    <a:solidFill>
                      <a:srgbClr val="FF0000"/>
                    </a:solidFill>
                  </a:rPr>
                  <a:t>Low concurrency</a:t>
                </a:r>
              </a:p>
              <a:p>
                <a:r>
                  <a:rPr lang="en-US" sz="2400" kern="0" baseline="0" dirty="0"/>
                  <a:t>Only </a:t>
                </a:r>
                <a:r>
                  <a:rPr lang="en-US" altLang="zh-CN" sz="2400" kern="0" baseline="0" dirty="0" smtClean="0"/>
                  <a:t>the</a:t>
                </a:r>
                <a:r>
                  <a:rPr lang="en-US" sz="2400" kern="0" baseline="0" dirty="0" smtClean="0"/>
                  <a:t> </a:t>
                </a:r>
                <a:r>
                  <a:rPr lang="en-US" sz="2400" kern="0" baseline="0" dirty="0"/>
                  <a:t>uplink </a:t>
                </a:r>
                <a:r>
                  <a:rPr lang="en-US" altLang="zh-CN" sz="2400" kern="0" baseline="0" dirty="0" smtClean="0"/>
                  <a:t>of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site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1</a:t>
                </a:r>
                <a:r>
                  <a:rPr lang="zh-CN" altLang="en-US" sz="2400" kern="0" baseline="0" dirty="0" smtClean="0"/>
                  <a:t> </a:t>
                </a:r>
                <a:r>
                  <a:rPr lang="en-US" sz="2400" kern="0" baseline="0" dirty="0" smtClean="0"/>
                  <a:t>is </a:t>
                </a:r>
                <a:r>
                  <a:rPr lang="en-US" sz="2400" kern="0" baseline="0" dirty="0"/>
                  <a:t>utilized and becomes the bottleneck</a:t>
                </a:r>
              </a:p>
              <a:p>
                <a:pPr lvl="1"/>
                <a:r>
                  <a:rPr lang="en-US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Low </a:t>
                </a:r>
                <a:r>
                  <a:rPr lang="en-US" altLang="zh-CN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l</a:t>
                </a:r>
                <a:r>
                  <a:rPr lang="en-US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ink </a:t>
                </a:r>
                <a:r>
                  <a:rPr lang="en-US" sz="2400" kern="0" baseline="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utilization: </a:t>
                </a:r>
                <a14:m>
                  <m:oMath xmlns:m="http://schemas.openxmlformats.org/officeDocument/2006/math">
                    <m:r>
                      <a:rPr lang="en-US" sz="2400" i="1" baseline="0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1/7=14.29%</m:t>
                    </m:r>
                  </m:oMath>
                </a14:m>
                <a:endParaRPr lang="en-US" altLang="zh-CN" kern="0" baseline="0" dirty="0" smtClean="0">
                  <a:solidFill>
                    <a:srgbClr val="FF0000"/>
                  </a:solidFill>
                </a:endParaRPr>
              </a:p>
              <a:p>
                <a:r>
                  <a:rPr lang="en-US" altLang="zh-CN" sz="2400" kern="0" baseline="0" dirty="0" smtClean="0"/>
                  <a:t>Flows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compete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for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network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resources</a:t>
                </a:r>
              </a:p>
              <a:p>
                <a:pPr lvl="1"/>
                <a:r>
                  <a:rPr lang="en-US" altLang="zh-CN" sz="2400" kern="0" baseline="0" dirty="0" smtClean="0"/>
                  <a:t>With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TCP,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the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fair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share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of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each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site-to-site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flow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converges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at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>
                    <a:solidFill>
                      <a:srgbClr val="FF0000"/>
                    </a:solidFill>
                  </a:rPr>
                  <a:t>100/6=16.7Gbps</a:t>
                </a:r>
              </a:p>
              <a:p>
                <a:endParaRPr lang="en-US" sz="2400" kern="0" baseline="0" dirty="0" smtClean="0"/>
              </a:p>
            </p:txBody>
          </p:sp>
        </mc:Choice>
        <mc:Fallback xmlns="">
          <p:sp>
            <p:nvSpPr>
              <p:cNvPr id="63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861702" y="1260514"/>
                <a:ext cx="6328712" cy="5140286"/>
              </a:xfrm>
              <a:prstGeom prst="rect">
                <a:avLst/>
              </a:prstGeom>
              <a:blipFill rotWithShape="0">
                <a:blip r:embed="rId6"/>
                <a:stretch>
                  <a:fillRect l="-1541" t="-1068" r="-9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:ma14="http://schemas.microsoft.com/office/mac/drawingml/2011/main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Rectangle 4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6" name="Rectangle 7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7" name="对象 6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6448002"/>
              </p:ext>
            </p:extLst>
          </p:nvPr>
        </p:nvGraphicFramePr>
        <p:xfrm>
          <a:off x="498764" y="4855939"/>
          <a:ext cx="5362939" cy="16365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98" name="Visio" r:id="rId7" imgW="4619204" imgH="1405917" progId="Visio.Drawing.11">
                  <p:embed/>
                </p:oleObj>
              </mc:Choice>
              <mc:Fallback>
                <p:oleObj name="Visio" r:id="rId7" imgW="4619204" imgH="1405917" progId="Visio.Drawing.11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764" y="4855939"/>
                        <a:ext cx="5362939" cy="16365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altLang="zh-CN" sz="4000" dirty="0" smtClean="0"/>
              <a:t>Example: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Distributing</a:t>
            </a:r>
            <a:r>
              <a:rPr lang="zh-CN" altLang="en-US" sz="4000" dirty="0" smtClean="0"/>
              <a:t> </a:t>
            </a:r>
            <a:r>
              <a:rPr lang="en-US" altLang="zh-CN" sz="4000" dirty="0"/>
              <a:t>Dataset</a:t>
            </a:r>
            <a:r>
              <a:rPr lang="zh-CN" altLang="en-US" sz="4000" dirty="0"/>
              <a:t> </a:t>
            </a:r>
            <a:r>
              <a:rPr lang="en-US" altLang="zh-CN" sz="4000" dirty="0"/>
              <a:t>X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All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 smtClean="0"/>
              <a:t>Sites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in</a:t>
            </a:r>
            <a:r>
              <a:rPr lang="zh-CN" altLang="en-US" sz="4000" dirty="0" smtClean="0"/>
              <a:t> </a:t>
            </a:r>
            <a:r>
              <a:rPr lang="en-US" altLang="zh-CN" sz="4000" dirty="0" err="1" smtClean="0"/>
              <a:t>PhEDEx</a:t>
            </a:r>
            <a:endParaRPr lang="en-US" sz="4000" dirty="0"/>
          </a:p>
        </p:txBody>
      </p:sp>
      <p:sp>
        <p:nvSpPr>
          <p:cNvPr id="70" name="Rectangle 9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2" name="Rectangle 11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7" name="Rectangle 15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2" name="椭圆 81"/>
          <p:cNvSpPr/>
          <p:nvPr/>
        </p:nvSpPr>
        <p:spPr bwMode="auto">
          <a:xfrm>
            <a:off x="1430179" y="2867072"/>
            <a:ext cx="3373821" cy="270055"/>
          </a:xfrm>
          <a:prstGeom prst="ellipse">
            <a:avLst/>
          </a:prstGeom>
          <a:noFill/>
          <a:ln w="28575" cap="flat" cmpd="sng" algn="ctr">
            <a:solidFill>
              <a:srgbClr val="FF1D19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08017" y="923354"/>
            <a:ext cx="2384683" cy="297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Dataset </a:t>
            </a:r>
            <a:r>
              <a:rPr lang="en-US" altLang="zh-CN" sz="2000" b="1" dirty="0" smtClean="0"/>
              <a:t>X</a:t>
            </a:r>
            <a:r>
              <a:rPr lang="en-US" sz="2000" b="1" dirty="0" smtClean="0"/>
              <a:t> (3000 50GB files)</a:t>
            </a:r>
            <a:endParaRPr lang="en-US" sz="2000" b="1" dirty="0"/>
          </a:p>
        </p:txBody>
      </p:sp>
      <p:cxnSp>
        <p:nvCxnSpPr>
          <p:cNvPr id="3" name="Straight Arrow Connector 2"/>
          <p:cNvCxnSpPr/>
          <p:nvPr/>
        </p:nvCxnSpPr>
        <p:spPr bwMode="auto">
          <a:xfrm flipH="1" flipV="1">
            <a:off x="2708017" y="1697205"/>
            <a:ext cx="715567" cy="380441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1334958" y="1463608"/>
            <a:ext cx="1395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baseline="0" dirty="0" smtClean="0">
                <a:solidFill>
                  <a:srgbClr val="FF0000"/>
                </a:solidFill>
              </a:rPr>
              <a:t>Bottleneck</a:t>
            </a:r>
            <a:endParaRPr lang="en-US" sz="1800" b="1" baseline="0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90760" y="6210737"/>
            <a:ext cx="10237514" cy="5847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CMS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Needs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A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More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Efficient,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Flexible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Data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Transfer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Service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" name="椭圆 1"/>
          <p:cNvSpPr/>
          <p:nvPr/>
        </p:nvSpPr>
        <p:spPr bwMode="auto">
          <a:xfrm>
            <a:off x="3423582" y="1179779"/>
            <a:ext cx="923830" cy="929556"/>
          </a:xfrm>
          <a:prstGeom prst="ellipse">
            <a:avLst/>
          </a:prstGeom>
          <a:noFill/>
          <a:ln w="28575" cap="flat" cmpd="sng" algn="ctr">
            <a:solidFill>
              <a:srgbClr val="FF1D19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6" name="直接箭头连接符 5"/>
          <p:cNvCxnSpPr/>
          <p:nvPr/>
        </p:nvCxnSpPr>
        <p:spPr bwMode="auto">
          <a:xfrm flipH="1">
            <a:off x="3433013" y="2205587"/>
            <a:ext cx="144380" cy="20072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1" name="直接箭头连接符 20"/>
          <p:cNvCxnSpPr/>
          <p:nvPr/>
        </p:nvCxnSpPr>
        <p:spPr bwMode="auto">
          <a:xfrm flipH="1">
            <a:off x="2398292" y="2695746"/>
            <a:ext cx="309725" cy="16776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3" name="直接箭头连接符 22"/>
          <p:cNvCxnSpPr/>
          <p:nvPr/>
        </p:nvCxnSpPr>
        <p:spPr bwMode="auto">
          <a:xfrm flipH="1">
            <a:off x="2708017" y="2848146"/>
            <a:ext cx="152401" cy="14296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5" name="直接箭头连接符 24"/>
          <p:cNvCxnSpPr/>
          <p:nvPr/>
        </p:nvCxnSpPr>
        <p:spPr bwMode="auto">
          <a:xfrm flipH="1">
            <a:off x="3012273" y="2848146"/>
            <a:ext cx="24607" cy="27633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7" name="直接箭头连接符 26"/>
          <p:cNvCxnSpPr/>
          <p:nvPr/>
        </p:nvCxnSpPr>
        <p:spPr bwMode="auto">
          <a:xfrm>
            <a:off x="3213343" y="2783978"/>
            <a:ext cx="348221" cy="30437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9" name="直接箭头连接符 28"/>
          <p:cNvCxnSpPr/>
          <p:nvPr/>
        </p:nvCxnSpPr>
        <p:spPr bwMode="auto">
          <a:xfrm>
            <a:off x="3325854" y="2653230"/>
            <a:ext cx="267794" cy="11128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00857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9" grpId="0"/>
      <p:bldP spid="13" grpId="0" animBg="1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/>
        </p:nvSpPr>
        <p:spPr>
          <a:xfrm>
            <a:off x="1134192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1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1</a:t>
            </a:r>
            <a:endParaRPr lang="zh-CN" altLang="en-US" sz="3200" kern="1200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34192" y="2788247"/>
            <a:ext cx="3040230" cy="3364903"/>
          </a:xfrm>
          <a:prstGeom prst="rect">
            <a:avLst/>
          </a:prstGeom>
        </p:spPr>
        <p:style>
          <a:lnRef idx="2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任意多边形 15"/>
          <p:cNvSpPr/>
          <p:nvPr/>
        </p:nvSpPr>
        <p:spPr>
          <a:xfrm>
            <a:off x="4600056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hueOff val="-4966938"/>
              <a:satOff val="19906"/>
              <a:lumOff val="4314"/>
              <a:alphaOff val="0"/>
            </a:schemeClr>
          </a:lnRef>
          <a:fillRef idx="1">
            <a:schemeClr val="accent5">
              <a:hueOff val="-4966938"/>
              <a:satOff val="19906"/>
              <a:lumOff val="4314"/>
              <a:alphaOff val="0"/>
            </a:schemeClr>
          </a:fillRef>
          <a:effectRef idx="1">
            <a:schemeClr val="accent5">
              <a:hueOff val="-4966938"/>
              <a:satOff val="19906"/>
              <a:lumOff val="4314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2</a:t>
            </a:r>
            <a:endParaRPr lang="zh-CN" altLang="en-US" sz="3200" kern="1200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4600056" y="2770495"/>
            <a:ext cx="3040230" cy="3382655"/>
          </a:xfrm>
          <a:custGeom>
            <a:avLst/>
            <a:gdLst>
              <a:gd name="connsiteX0" fmla="*/ 0 w 2774453"/>
              <a:gd name="connsiteY0" fmla="*/ 0 h 1625040"/>
              <a:gd name="connsiteX1" fmla="*/ 2774453 w 2774453"/>
              <a:gd name="connsiteY1" fmla="*/ 0 h 1625040"/>
              <a:gd name="connsiteX2" fmla="*/ 2774453 w 2774453"/>
              <a:gd name="connsiteY2" fmla="*/ 1625040 h 1625040"/>
              <a:gd name="connsiteX3" fmla="*/ 0 w 2774453"/>
              <a:gd name="connsiteY3" fmla="*/ 1625040 h 1625040"/>
              <a:gd name="connsiteX4" fmla="*/ 0 w 2774453"/>
              <a:gd name="connsiteY4" fmla="*/ 0 h 162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625040">
                <a:moveTo>
                  <a:pt x="0" y="0"/>
                </a:moveTo>
                <a:lnTo>
                  <a:pt x="2774453" y="0"/>
                </a:lnTo>
                <a:lnTo>
                  <a:pt x="2774453" y="1625040"/>
                </a:lnTo>
                <a:lnTo>
                  <a:pt x="0" y="16250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lnRef>
          <a:fillRef idx="1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fillRef>
          <a:effectRef idx="0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70688" bIns="192024" numCol="1" spcCol="1270" anchor="t" anchorCtr="0">
            <a:noAutofit/>
          </a:bodyPr>
          <a:lstStyle/>
          <a:p>
            <a:pPr marL="228600" lvl="1" indent="-228600" algn="l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2400" kern="1200" dirty="0"/>
          </a:p>
        </p:txBody>
      </p:sp>
      <p:sp>
        <p:nvSpPr>
          <p:cNvPr id="18" name="任意多边形 17"/>
          <p:cNvSpPr/>
          <p:nvPr/>
        </p:nvSpPr>
        <p:spPr>
          <a:xfrm>
            <a:off x="8065920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hueOff val="-9933876"/>
              <a:satOff val="39811"/>
              <a:lumOff val="8628"/>
              <a:alphaOff val="0"/>
            </a:schemeClr>
          </a:lnRef>
          <a:fillRef idx="1">
            <a:schemeClr val="accent5">
              <a:hueOff val="-9933876"/>
              <a:satOff val="39811"/>
              <a:lumOff val="8628"/>
              <a:alphaOff val="0"/>
            </a:schemeClr>
          </a:fillRef>
          <a:effectRef idx="1">
            <a:schemeClr val="accent5">
              <a:hueOff val="-9933876"/>
              <a:satOff val="39811"/>
              <a:lumOff val="8628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3</a:t>
            </a:r>
            <a:endParaRPr lang="zh-CN" altLang="en-US" sz="3200" kern="1200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任意多边形 18"/>
          <p:cNvSpPr/>
          <p:nvPr/>
        </p:nvSpPr>
        <p:spPr>
          <a:xfrm>
            <a:off x="8065920" y="2788247"/>
            <a:ext cx="3040230" cy="3364903"/>
          </a:xfrm>
          <a:custGeom>
            <a:avLst/>
            <a:gdLst>
              <a:gd name="connsiteX0" fmla="*/ 0 w 2774453"/>
              <a:gd name="connsiteY0" fmla="*/ 0 h 1625040"/>
              <a:gd name="connsiteX1" fmla="*/ 2774453 w 2774453"/>
              <a:gd name="connsiteY1" fmla="*/ 0 h 1625040"/>
              <a:gd name="connsiteX2" fmla="*/ 2774453 w 2774453"/>
              <a:gd name="connsiteY2" fmla="*/ 1625040 h 1625040"/>
              <a:gd name="connsiteX3" fmla="*/ 0 w 2774453"/>
              <a:gd name="connsiteY3" fmla="*/ 1625040 h 1625040"/>
              <a:gd name="connsiteX4" fmla="*/ 0 w 2774453"/>
              <a:gd name="connsiteY4" fmla="*/ 0 h 162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625040">
                <a:moveTo>
                  <a:pt x="0" y="0"/>
                </a:moveTo>
                <a:lnTo>
                  <a:pt x="2774453" y="0"/>
                </a:lnTo>
                <a:lnTo>
                  <a:pt x="2774453" y="1625040"/>
                </a:lnTo>
                <a:lnTo>
                  <a:pt x="0" y="16250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lnRef>
          <a:fillRef idx="1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fillRef>
          <a:effectRef idx="0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70688" bIns="192024" numCol="1" spcCol="1270" anchor="t" anchorCtr="0">
            <a:noAutofit/>
          </a:bodyPr>
          <a:lstStyle/>
          <a:p>
            <a:pPr marL="228600" lvl="1" indent="-228600" algn="l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2400" kern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0100"/>
          </a:xfrm>
        </p:spPr>
        <p:txBody>
          <a:bodyPr/>
          <a:lstStyle/>
          <a:p>
            <a:r>
              <a:rPr lang="en-US" altLang="zh-CN" sz="3600" dirty="0" smtClean="0"/>
              <a:t>Design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Challenges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for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An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Flexible,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Efficient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Data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Transfer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Service</a:t>
            </a:r>
            <a:endParaRPr lang="en-US" sz="3600" dirty="0"/>
          </a:p>
        </p:txBody>
      </p:sp>
      <p:sp>
        <p:nvSpPr>
          <p:cNvPr id="10" name="文本框 9"/>
          <p:cNvSpPr txBox="1"/>
          <p:nvPr/>
        </p:nvSpPr>
        <p:spPr>
          <a:xfrm>
            <a:off x="1096092" y="2919212"/>
            <a:ext cx="31711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Provision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of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a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global,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real-time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,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inter-domain</a:t>
            </a:r>
            <a:r>
              <a:rPr lang="zh-CN" altLang="en-US" sz="2000" b="1" baseline="0" dirty="0" smtClean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network view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600056" y="2919212"/>
            <a:ext cx="30402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Flexible,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dynamic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schedule</a:t>
            </a:r>
            <a:r>
              <a:rPr lang="zh-CN" altLang="en-US" sz="2000" b="1" baseline="0" dirty="0" smtClean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with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high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transfer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concurrency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065920" y="2919212"/>
            <a:ext cx="304023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Efficient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GB" altLang="zh-CN" sz="2000" b="1" baseline="0" dirty="0">
                <a:latin typeface="+mn-lt"/>
              </a:rPr>
              <a:t>orchestration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among</a:t>
            </a:r>
            <a:r>
              <a:rPr lang="en-GB" altLang="zh-CN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end-to-end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data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flows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with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high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network resource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utilization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64967" y="4885905"/>
            <a:ext cx="9537418" cy="149335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baseline="0" dirty="0">
                <a:latin typeface="Calibri" charset="0"/>
                <a:ea typeface="Calibri" charset="0"/>
                <a:cs typeface="Calibri" charset="0"/>
              </a:rPr>
              <a:t>Solution?</a:t>
            </a:r>
          </a:p>
          <a:p>
            <a:pPr algn="ctr">
              <a:lnSpc>
                <a:spcPct val="150000"/>
              </a:lnSpc>
            </a:pPr>
            <a:r>
              <a:rPr lang="en-GB" sz="3200" b="1" kern="0" baseline="0" dirty="0" err="1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ExaO</a:t>
            </a:r>
            <a:r>
              <a:rPr lang="en-GB" sz="3200" b="1" kern="0" baseline="0" dirty="0">
                <a:solidFill>
                  <a:srgbClr val="FF0000"/>
                </a:solidFill>
                <a:latin typeface="Calibri"/>
                <a:ea typeface=""/>
                <a:cs typeface=""/>
              </a:rPr>
              <a:t>: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A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Software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Defined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GB" sz="3200" b="1" kern="0" baseline="0" dirty="0">
                <a:solidFill>
                  <a:srgbClr val="FF0000"/>
                </a:solidFill>
                <a:latin typeface="Calibri"/>
                <a:ea typeface=""/>
                <a:cs typeface=""/>
              </a:rPr>
              <a:t>Data Transfer </a:t>
            </a:r>
            <a:r>
              <a:rPr lang="en-GB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Orchestrator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02506" y="64979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329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40950" y="836619"/>
            <a:ext cx="1736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aseline="0" dirty="0" err="1"/>
              <a:t>PhEDEx</a:t>
            </a:r>
            <a:endParaRPr lang="en-US" sz="3200" baseline="0" dirty="0"/>
          </a:p>
        </p:txBody>
      </p:sp>
      <p:grpSp>
        <p:nvGrpSpPr>
          <p:cNvPr id="3" name="组合 2"/>
          <p:cNvGrpSpPr/>
          <p:nvPr/>
        </p:nvGrpSpPr>
        <p:grpSpPr>
          <a:xfrm>
            <a:off x="339490" y="3534648"/>
            <a:ext cx="11433289" cy="1754326"/>
            <a:chOff x="339490" y="3526122"/>
            <a:chExt cx="11433289" cy="1754326"/>
          </a:xfrm>
        </p:grpSpPr>
        <p:sp>
          <p:nvSpPr>
            <p:cNvPr id="11" name="Rectangle 10"/>
            <p:cNvSpPr/>
            <p:nvPr/>
          </p:nvSpPr>
          <p:spPr>
            <a:xfrm>
              <a:off x="339490" y="3526122"/>
              <a:ext cx="5045475" cy="175432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Dataset level scheduling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Destination </a:t>
              </a: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sites </a:t>
              </a: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cannot become candidate sources until receiving the whole dataset</a:t>
              </a: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Low </a:t>
              </a: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concurrency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150940" y="3526122"/>
              <a:ext cx="5621839" cy="175432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en-US" sz="1800" b="1" baseline="0" dirty="0" smtClean="0">
                  <a:solidFill>
                    <a:schemeClr val="accent1">
                      <a:lumMod val="75000"/>
                    </a:schemeClr>
                  </a:solidFill>
                </a:rPr>
                <a:t>Scheduler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en-US" sz="1800" baseline="0" dirty="0" smtClean="0"/>
                <a:t>Centralized</a:t>
              </a:r>
              <a:r>
                <a:rPr lang="en-US" altLang="zh-CN" sz="1800" baseline="0" dirty="0" smtClean="0"/>
                <a:t>,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dynamic,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network-aware</a:t>
              </a:r>
              <a:r>
                <a:rPr lang="en-US" altLang="en-US" sz="1800" baseline="0" dirty="0" smtClean="0"/>
                <a:t> file </a:t>
              </a:r>
              <a:r>
                <a:rPr lang="en-US" altLang="en-US" sz="1800" baseline="0" dirty="0"/>
                <a:t>level </a:t>
              </a:r>
              <a:r>
                <a:rPr lang="en-US" altLang="en-US" sz="1800" baseline="0" dirty="0" smtClean="0"/>
                <a:t>scheduling</a:t>
              </a:r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Leverage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</a:t>
              </a:r>
              <a:r>
                <a:rPr lang="en-US" altLang="en-US" sz="1800" baseline="0" dirty="0" smtClean="0"/>
                <a:t>estination </a:t>
              </a:r>
              <a:r>
                <a:rPr lang="en-US" altLang="en-US" sz="1800" baseline="0" dirty="0"/>
                <a:t>sites </a:t>
              </a:r>
              <a:r>
                <a:rPr lang="en-US" altLang="zh-CN" sz="1800" baseline="0" dirty="0" smtClean="0"/>
                <a:t>as</a:t>
              </a:r>
              <a:r>
                <a:rPr lang="en-US" altLang="en-US" sz="1800" baseline="0" dirty="0" smtClean="0"/>
                <a:t> candidate sources </a:t>
              </a:r>
              <a:r>
                <a:rPr lang="en-US" altLang="en-US" sz="1800" baseline="0" dirty="0"/>
                <a:t>after </a:t>
              </a:r>
              <a:r>
                <a:rPr lang="en-US" altLang="en-US" sz="1800" baseline="0" dirty="0" smtClean="0"/>
                <a:t>file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reception</a:t>
              </a:r>
              <a:r>
                <a:rPr lang="en-US" altLang="en-US" sz="1800" baseline="0" dirty="0" smtClean="0"/>
                <a:t> </a:t>
              </a:r>
              <a:endParaRPr lang="en-US" altLang="en-US" sz="1800" baseline="0" dirty="0"/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/>
                <a:t>High concurrency</a:t>
              </a:r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5399787" y="4170837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39491" y="5382522"/>
            <a:ext cx="11433287" cy="1200329"/>
            <a:chOff x="339491" y="5382522"/>
            <a:chExt cx="11433287" cy="1200329"/>
          </a:xfrm>
        </p:grpSpPr>
        <p:sp>
          <p:nvSpPr>
            <p:cNvPr id="14" name="Rectangle 13"/>
            <p:cNvSpPr/>
            <p:nvPr/>
          </p:nvSpPr>
          <p:spPr>
            <a:xfrm>
              <a:off x="339491" y="5382522"/>
              <a:ext cx="5045475" cy="12003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No </a:t>
              </a:r>
              <a:r>
                <a:rPr lang="en-US" sz="1800" baseline="0" dirty="0">
                  <a:latin typeface="Arial" charset="0"/>
                  <a:ea typeface="Arial" charset="0"/>
                  <a:cs typeface="Arial" charset="0"/>
                </a:rPr>
                <a:t>network resource allocation </a:t>
              </a:r>
              <a:r>
                <a:rPr lang="en-US" sz="1800" baseline="0" dirty="0" smtClean="0">
                  <a:latin typeface="Arial" charset="0"/>
                  <a:ea typeface="Arial" charset="0"/>
                  <a:cs typeface="Arial" charset="0"/>
                </a:rPr>
                <a:t>scheme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Data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flows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compete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for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network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resources</a:t>
              </a:r>
              <a:endParaRPr 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Low utilization</a:t>
              </a: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150940" y="5382522"/>
              <a:ext cx="5621838" cy="12003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eaLnBrk="1" hangingPunct="1">
                <a:defRPr/>
              </a:pPr>
              <a:r>
                <a:rPr lang="en-US" altLang="en-US" sz="1800" b="1" baseline="0" dirty="0">
                  <a:solidFill>
                    <a:schemeClr val="accent1">
                      <a:lumMod val="75000"/>
                    </a:schemeClr>
                  </a:solidFill>
                </a:rPr>
                <a:t>Scheduler and Transfer Execution Nodes (TEN)</a:t>
              </a:r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 smtClean="0"/>
                <a:t>Global, dynamic </a:t>
              </a:r>
              <a:r>
                <a:rPr lang="en-US" altLang="en-US" sz="1800" baseline="0" dirty="0"/>
                <a:t>rate allocation among </a:t>
              </a:r>
              <a:r>
                <a:rPr lang="en-US" altLang="zh-CN" sz="1800" baseline="0" dirty="0" smtClean="0"/>
                <a:t>data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flows</a:t>
              </a:r>
              <a:r>
                <a:rPr lang="en-US" altLang="en-US" sz="1800" baseline="0" dirty="0" smtClean="0"/>
                <a:t> (Scheduler)</a:t>
              </a:r>
              <a:endParaRPr lang="en-US" altLang="en-US" sz="1800" baseline="0" dirty="0"/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/>
                <a:t>End host rate limiting to enforce </a:t>
              </a:r>
              <a:r>
                <a:rPr lang="en-US" altLang="en-US" sz="1800" baseline="0" dirty="0" smtClean="0"/>
                <a:t>allocation (TEN)</a:t>
              </a:r>
              <a:endParaRPr lang="en-US" altLang="en-US" sz="1800" baseline="0" dirty="0"/>
            </a:p>
          </p:txBody>
        </p:sp>
        <p:sp>
          <p:nvSpPr>
            <p:cNvPr id="16" name="Right Arrow 15"/>
            <p:cNvSpPr/>
            <p:nvPr/>
          </p:nvSpPr>
          <p:spPr>
            <a:xfrm>
              <a:off x="5384964" y="5739798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8475988" y="819528"/>
            <a:ext cx="1210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aseline="0" dirty="0" err="1"/>
              <a:t>ExaO</a:t>
            </a:r>
            <a:endParaRPr lang="en-US" sz="3200" baseline="0" dirty="0"/>
          </a:p>
        </p:txBody>
      </p:sp>
      <p:grpSp>
        <p:nvGrpSpPr>
          <p:cNvPr id="2" name="组合 1"/>
          <p:cNvGrpSpPr/>
          <p:nvPr/>
        </p:nvGrpSpPr>
        <p:grpSpPr>
          <a:xfrm>
            <a:off x="339489" y="1409774"/>
            <a:ext cx="11433291" cy="2031325"/>
            <a:chOff x="339489" y="1409774"/>
            <a:chExt cx="11433291" cy="2031325"/>
          </a:xfrm>
        </p:grpSpPr>
        <p:sp>
          <p:nvSpPr>
            <p:cNvPr id="7" name="Right Arrow 6"/>
            <p:cNvSpPr/>
            <p:nvPr/>
          </p:nvSpPr>
          <p:spPr>
            <a:xfrm>
              <a:off x="5384964" y="2222310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39489" y="1409774"/>
              <a:ext cx="5045475" cy="2031325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anchor="ctr">
              <a:spAutoFit/>
            </a:bodyPr>
            <a:lstStyle/>
            <a:p>
              <a:pPr marL="285750" indent="-285750">
                <a:buFont typeface="Arial" charset="0"/>
                <a:buChar char="•"/>
              </a:pP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No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real-time,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global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network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view</a:t>
              </a: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150940" y="1409774"/>
              <a:ext cx="5621840" cy="2031325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zh-CN" sz="1800" b="1" baseline="0" dirty="0" smtClean="0">
                  <a:solidFill>
                    <a:schemeClr val="accent1">
                      <a:lumMod val="75000"/>
                    </a:schemeClr>
                  </a:solidFill>
                </a:rPr>
                <a:t>Application-Layer Traffic Optimization (ALTO</a:t>
              </a:r>
              <a:r>
                <a:rPr lang="en-US" altLang="zh-CN" sz="1800" baseline="0" dirty="0" smtClean="0"/>
                <a:t>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Collect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complete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network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state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at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different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domains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(</a:t>
              </a:r>
              <a:r>
                <a:rPr lang="en-US" altLang="zh-CN" sz="1800" baseline="0" dirty="0" err="1" smtClean="0"/>
                <a:t>OpenDaylight</a:t>
              </a:r>
              <a:r>
                <a:rPr lang="en-US" altLang="zh-CN" sz="1800" baseline="0" dirty="0" smtClean="0"/>
                <a:t>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Compute</a:t>
              </a:r>
              <a:r>
                <a:rPr lang="en-GB" sz="1800" baseline="0" dirty="0" smtClean="0"/>
                <a:t> </a:t>
              </a:r>
              <a:r>
                <a:rPr lang="en-GB" sz="1800" b="1" baseline="0" dirty="0"/>
                <a:t>real-time </a:t>
              </a:r>
              <a:r>
                <a:rPr lang="en-US" altLang="zh-CN" sz="1800" b="1" baseline="0" dirty="0" smtClean="0"/>
                <a:t>routing</a:t>
              </a:r>
              <a:r>
                <a:rPr lang="zh-CN" altLang="en-US" sz="1800" b="1" baseline="0" dirty="0" smtClean="0"/>
                <a:t> </a:t>
              </a:r>
              <a:r>
                <a:rPr lang="en-GB" sz="1800" b="1" baseline="0" dirty="0" smtClean="0"/>
                <a:t>information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at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different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domains (ALTO-SPCE)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Compute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global,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on-demand,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minimal,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equivalent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abstract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routing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state</a:t>
              </a:r>
              <a:r>
                <a:rPr lang="en-US" altLang="zh-CN" sz="1800" baseline="0" dirty="0" smtClean="0"/>
                <a:t> (ALTO-RSA)</a:t>
              </a:r>
            </a:p>
          </p:txBody>
        </p:sp>
      </p:grpSp>
      <p:sp>
        <p:nvSpPr>
          <p:cNvPr id="20" name="Title 4"/>
          <p:cNvSpPr>
            <a:spLocks noGrp="1"/>
          </p:cNvSpPr>
          <p:nvPr>
            <p:ph type="title"/>
          </p:nvPr>
        </p:nvSpPr>
        <p:spPr>
          <a:xfrm>
            <a:off x="0" y="23478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/>
              <a:t>ExaO</a:t>
            </a:r>
            <a:r>
              <a:rPr lang="en-GB" dirty="0"/>
              <a:t>: </a:t>
            </a:r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GB" dirty="0"/>
              <a:t>Data Transfer Orchestrator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02506" y="65233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68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0" y="7572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GB" sz="4400" kern="0" baseline="0" dirty="0" smtClean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Components of </a:t>
            </a:r>
            <a:r>
              <a:rPr lang="en-GB" sz="4400" kern="0" baseline="0" dirty="0" err="1">
                <a:solidFill>
                  <a:srgbClr val="F3F3F3"/>
                </a:solidFill>
                <a:latin typeface="+mj-lt"/>
                <a:ea typeface="+mj-ea"/>
                <a:cs typeface="+mj-cs"/>
              </a:rPr>
              <a:t>ExaO</a:t>
            </a:r>
            <a:endParaRPr lang="en-GB" sz="4400" kern="0" baseline="0" dirty="0">
              <a:solidFill>
                <a:srgbClr val="F3F3F3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209418988"/>
              </p:ext>
            </p:extLst>
          </p:nvPr>
        </p:nvGraphicFramePr>
        <p:xfrm>
          <a:off x="571500" y="1257300"/>
          <a:ext cx="11334749" cy="516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002506" y="64979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85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0601938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65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8002" y="1006152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Users</a:t>
            </a:r>
            <a:r>
              <a:rPr lang="zh-CN" altLang="en-US" sz="2000" dirty="0"/>
              <a:t> </a:t>
            </a:r>
            <a:r>
              <a:rPr lang="en-US" altLang="zh-CN" sz="2000" dirty="0"/>
              <a:t>submit,</a:t>
            </a:r>
            <a:r>
              <a:rPr lang="zh-CN" altLang="en-US" sz="2000" dirty="0"/>
              <a:t> </a:t>
            </a:r>
            <a:r>
              <a:rPr lang="en-US" altLang="zh-CN" sz="2000" dirty="0"/>
              <a:t>track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manage</a:t>
            </a:r>
            <a:r>
              <a:rPr lang="zh-CN" altLang="en-US" sz="2000" dirty="0"/>
              <a:t> </a:t>
            </a:r>
            <a:r>
              <a:rPr lang="en-US" altLang="zh-CN" sz="2000" dirty="0"/>
              <a:t>dataset</a:t>
            </a:r>
            <a:r>
              <a:rPr lang="zh-CN" altLang="en-US" sz="2000" dirty="0"/>
              <a:t> </a:t>
            </a: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requests</a:t>
            </a:r>
            <a:endParaRPr lang="en-US" altLang="zh-CN" sz="2000" dirty="0"/>
          </a:p>
        </p:txBody>
      </p:sp>
      <p:grpSp>
        <p:nvGrpSpPr>
          <p:cNvPr id="21" name="组合 20"/>
          <p:cNvGrpSpPr/>
          <p:nvPr/>
        </p:nvGrpSpPr>
        <p:grpSpPr>
          <a:xfrm>
            <a:off x="1746586" y="1417577"/>
            <a:ext cx="2330114" cy="350587"/>
            <a:chOff x="5560607" y="1333344"/>
            <a:chExt cx="2088813" cy="350587"/>
          </a:xfrm>
        </p:grpSpPr>
        <p:sp>
          <p:nvSpPr>
            <p:cNvPr id="18" name="对角圆角矩形 17"/>
            <p:cNvSpPr/>
            <p:nvPr/>
          </p:nvSpPr>
          <p:spPr bwMode="auto">
            <a:xfrm>
              <a:off x="5584682" y="1431759"/>
              <a:ext cx="1352245" cy="252172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560607" y="1333344"/>
              <a:ext cx="20888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mtClean="0"/>
                <a:t>User Requests</a:t>
              </a:r>
              <a:endParaRPr lang="zh-CN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002506" y="65233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77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4.07407E-6 L 4.375E-6 0.05694 C 4.375E-6 0.08217 0.08099 0.11388 0.14687 0.11388 L 0.29375 0.11388 " pathEditMode="relative" rAng="0" ptsTypes="FfFF">
                                      <p:cBhvr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87" y="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-2500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itchFamily="-105" charset="0"/>
            <a:ea typeface="ＭＳ Ｐゴシック" pitchFamily="-105" charset="-128"/>
            <a:cs typeface="ＭＳ Ｐゴシック" pitchFamily="-10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-2500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itchFamily="-105" charset="0"/>
            <a:ea typeface="ＭＳ Ｐゴシック" pitchFamily="-105" charset="-128"/>
            <a:cs typeface="ＭＳ Ｐゴシック" pitchFamily="-105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dimacs-2011-12-08-template.pot</Template>
  <TotalTime>15221</TotalTime>
  <Words>1525</Words>
  <Application>Microsoft Macintosh PowerPoint</Application>
  <PresentationFormat>Custom</PresentationFormat>
  <Paragraphs>255</Paragraphs>
  <Slides>20</Slides>
  <Notes>12</Notes>
  <HiddenSlides>2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 Unicode MS</vt:lpstr>
      <vt:lpstr>Calibri</vt:lpstr>
      <vt:lpstr>Cambria Math</vt:lpstr>
      <vt:lpstr>Georgia</vt:lpstr>
      <vt:lpstr>ＭＳ Ｐゴシック</vt:lpstr>
      <vt:lpstr>宋体</vt:lpstr>
      <vt:lpstr>微软雅黑</vt:lpstr>
      <vt:lpstr>Arial</vt:lpstr>
      <vt:lpstr>Blank Presentation</vt:lpstr>
      <vt:lpstr>Visio</vt:lpstr>
      <vt:lpstr>ExaO: Software Defined Data Distribution for Exascale Sciences</vt:lpstr>
      <vt:lpstr>The Compact Muon Solenoid Computing Model</vt:lpstr>
      <vt:lpstr>PhEDEx: CMS Data Transfer Service</vt:lpstr>
      <vt:lpstr>PhEDEx Architecture</vt:lpstr>
      <vt:lpstr>Example: Distributing Dataset X to All the Sites in PhEDEx</vt:lpstr>
      <vt:lpstr>Design Challenges for An Flexible, Efficient Data Transfer Service</vt:lpstr>
      <vt:lpstr>ExaO: Software Defined Data Transfer Orchestrator</vt:lpstr>
      <vt:lpstr>PowerPoint Presentation</vt:lpstr>
      <vt:lpstr>ExaO Workflow</vt:lpstr>
      <vt:lpstr>ExaO Workflow</vt:lpstr>
      <vt:lpstr>ExaO Workflow</vt:lpstr>
      <vt:lpstr>ExaO Workflow</vt:lpstr>
      <vt:lpstr>ExaO Workflow</vt:lpstr>
      <vt:lpstr>ExaO Workflow</vt:lpstr>
      <vt:lpstr>PowerPoint Presentation</vt:lpstr>
      <vt:lpstr>Example: Distributing Dataset X to All the Sites in ExaO</vt:lpstr>
      <vt:lpstr>SC 16 Demo: Datasets Distribution Among Different Host Groups</vt:lpstr>
      <vt:lpstr>SC 16 Demo: Datasets Distribution Among Different Host Groups</vt:lpstr>
      <vt:lpstr>What Else?</vt:lpstr>
      <vt:lpstr>Thank You!   For more information, please contact us. supersdnprogramming@gmail.com</vt:lpstr>
    </vt:vector>
  </TitlesOfParts>
  <Company>Yale University</Company>
  <LinksUpToDate>false</LinksUpToDate>
  <SharedDoc>false</SharedDoc>
  <HyperlinkBase/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Yale FBO Communications</dc:title>
  <dc:creator>Patrick J. Lynch</dc:creator>
  <cp:lastModifiedBy>Qiao Xiang</cp:lastModifiedBy>
  <cp:revision>1478</cp:revision>
  <cp:lastPrinted>2011-12-21T04:26:34Z</cp:lastPrinted>
  <dcterms:modified xsi:type="dcterms:W3CDTF">2016-11-16T21:42:50Z</dcterms:modified>
</cp:coreProperties>
</file>